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597" r:id="rId2"/>
    <p:sldId id="598" r:id="rId3"/>
    <p:sldId id="600" r:id="rId4"/>
    <p:sldId id="599" r:id="rId5"/>
    <p:sldId id="564" r:id="rId6"/>
    <p:sldId id="592" r:id="rId7"/>
    <p:sldId id="593" r:id="rId8"/>
    <p:sldId id="576" r:id="rId9"/>
    <p:sldId id="578" r:id="rId10"/>
    <p:sldId id="584" r:id="rId11"/>
    <p:sldId id="579" r:id="rId12"/>
    <p:sldId id="258" r:id="rId13"/>
    <p:sldId id="577" r:id="rId14"/>
    <p:sldId id="585" r:id="rId15"/>
    <p:sldId id="257" r:id="rId16"/>
    <p:sldId id="580" r:id="rId17"/>
    <p:sldId id="594" r:id="rId18"/>
    <p:sldId id="595" r:id="rId19"/>
    <p:sldId id="588" r:id="rId20"/>
    <p:sldId id="589" r:id="rId21"/>
    <p:sldId id="581" r:id="rId22"/>
    <p:sldId id="602" r:id="rId23"/>
    <p:sldId id="605" r:id="rId24"/>
    <p:sldId id="604" r:id="rId25"/>
    <p:sldId id="608" r:id="rId26"/>
    <p:sldId id="606" r:id="rId27"/>
    <p:sldId id="607" r:id="rId28"/>
    <p:sldId id="601" r:id="rId29"/>
    <p:sldId id="590" r:id="rId30"/>
    <p:sldId id="610" r:id="rId31"/>
    <p:sldId id="611" r:id="rId32"/>
    <p:sldId id="61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73658" autoAdjust="0"/>
  </p:normalViewPr>
  <p:slideViewPr>
    <p:cSldViewPr snapToGrid="0">
      <p:cViewPr varScale="1">
        <p:scale>
          <a:sx n="116" d="100"/>
          <a:sy n="116" d="100"/>
        </p:scale>
        <p:origin x="17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3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zhb4\Box%20Sync\PTSD%20Subtyping\Behavioral%20Data\FR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zhb4\Box%20Sync\PTSD%20Subtyping\Behavioral%20Data\F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Post-Recall Feeling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1783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Sheet1!$C$2:$E$2</c:f>
              <c:strCache>
                <c:ptCount val="3"/>
                <c:pt idx="0">
                  <c:v>Positive </c:v>
                </c:pt>
                <c:pt idx="1">
                  <c:v>Mundane </c:v>
                </c:pt>
                <c:pt idx="2">
                  <c:v>Trauma</c:v>
                </c:pt>
              </c:strCache>
            </c:strRef>
          </c:cat>
          <c:val>
            <c:numRef>
              <c:f>Sheet1!$C$3:$E$3</c:f>
              <c:numCache>
                <c:formatCode>General</c:formatCode>
                <c:ptCount val="3"/>
                <c:pt idx="0">
                  <c:v>7</c:v>
                </c:pt>
                <c:pt idx="1">
                  <c:v>5</c:v>
                </c:pt>
                <c:pt idx="2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05F-4D29-AD9B-E5B835821919}"/>
            </c:ext>
          </c:extLst>
        </c:ser>
        <c:ser>
          <c:idx val="1"/>
          <c:order val="1"/>
          <c:tx>
            <c:strRef>
              <c:f>Sheet1!$B$4</c:f>
              <c:strCache>
                <c:ptCount val="1"/>
                <c:pt idx="0">
                  <c:v>1784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Sheet1!$C$2:$E$2</c:f>
              <c:strCache>
                <c:ptCount val="3"/>
                <c:pt idx="0">
                  <c:v>Positive </c:v>
                </c:pt>
                <c:pt idx="1">
                  <c:v>Mundane </c:v>
                </c:pt>
                <c:pt idx="2">
                  <c:v>Trauma</c:v>
                </c:pt>
              </c:strCache>
            </c:strRef>
          </c:cat>
          <c:val>
            <c:numRef>
              <c:f>Sheet1!$C$4:$E$4</c:f>
              <c:numCache>
                <c:formatCode>General</c:formatCode>
                <c:ptCount val="3"/>
                <c:pt idx="0">
                  <c:v>5</c:v>
                </c:pt>
                <c:pt idx="1">
                  <c:v>6</c:v>
                </c:pt>
                <c:pt idx="2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5F-4D29-AD9B-E5B835821919}"/>
            </c:ext>
          </c:extLst>
        </c:ser>
        <c:ser>
          <c:idx val="2"/>
          <c:order val="2"/>
          <c:tx>
            <c:strRef>
              <c:f>Sheet1!$B$5</c:f>
              <c:strCache>
                <c:ptCount val="1"/>
                <c:pt idx="0">
                  <c:v>1807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Sheet1!$C$2:$E$2</c:f>
              <c:strCache>
                <c:ptCount val="3"/>
                <c:pt idx="0">
                  <c:v>Positive </c:v>
                </c:pt>
                <c:pt idx="1">
                  <c:v>Mundane </c:v>
                </c:pt>
                <c:pt idx="2">
                  <c:v>Trauma</c:v>
                </c:pt>
              </c:strCache>
            </c:strRef>
          </c:cat>
          <c:val>
            <c:numRef>
              <c:f>Sheet1!$C$5:$E$5</c:f>
              <c:numCache>
                <c:formatCode>General</c:formatCode>
                <c:ptCount val="3"/>
                <c:pt idx="0">
                  <c:v>6</c:v>
                </c:pt>
                <c:pt idx="1">
                  <c:v>5</c:v>
                </c:pt>
                <c:pt idx="2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05F-4D29-AD9B-E5B835821919}"/>
            </c:ext>
          </c:extLst>
        </c:ser>
        <c:ser>
          <c:idx val="3"/>
          <c:order val="3"/>
          <c:tx>
            <c:strRef>
              <c:f>Sheet1!$B$6</c:f>
              <c:strCache>
                <c:ptCount val="1"/>
                <c:pt idx="0">
                  <c:v>1808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Sheet1!$C$2:$E$2</c:f>
              <c:strCache>
                <c:ptCount val="3"/>
                <c:pt idx="0">
                  <c:v>Positive </c:v>
                </c:pt>
                <c:pt idx="1">
                  <c:v>Mundane </c:v>
                </c:pt>
                <c:pt idx="2">
                  <c:v>Trauma</c:v>
                </c:pt>
              </c:strCache>
            </c:strRef>
          </c:cat>
          <c:val>
            <c:numRef>
              <c:f>Sheet1!$C$6:$E$6</c:f>
              <c:numCache>
                <c:formatCode>General</c:formatCode>
                <c:ptCount val="3"/>
                <c:pt idx="0">
                  <c:v>7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05F-4D29-AD9B-E5B835821919}"/>
            </c:ext>
          </c:extLst>
        </c:ser>
        <c:ser>
          <c:idx val="4"/>
          <c:order val="4"/>
          <c:tx>
            <c:strRef>
              <c:f>Sheet1!$B$7</c:f>
              <c:strCache>
                <c:ptCount val="1"/>
                <c:pt idx="0">
                  <c:v>1809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Sheet1!$C$2:$E$2</c:f>
              <c:strCache>
                <c:ptCount val="3"/>
                <c:pt idx="0">
                  <c:v>Positive </c:v>
                </c:pt>
                <c:pt idx="1">
                  <c:v>Mundane </c:v>
                </c:pt>
                <c:pt idx="2">
                  <c:v>Trauma</c:v>
                </c:pt>
              </c:strCache>
            </c:strRef>
          </c:cat>
          <c:val>
            <c:numRef>
              <c:f>Sheet1!$C$7:$E$7</c:f>
              <c:numCache>
                <c:formatCode>General</c:formatCode>
                <c:ptCount val="3"/>
                <c:pt idx="0">
                  <c:v>0</c:v>
                </c:pt>
                <c:pt idx="1">
                  <c:v>7</c:v>
                </c:pt>
                <c:pt idx="2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05F-4D29-AD9B-E5B835821919}"/>
            </c:ext>
          </c:extLst>
        </c:ser>
        <c:ser>
          <c:idx val="5"/>
          <c:order val="5"/>
          <c:tx>
            <c:strRef>
              <c:f>Sheet1!$B$8</c:f>
              <c:strCache>
                <c:ptCount val="1"/>
                <c:pt idx="0">
                  <c:v>1811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Sheet1!$C$2:$E$2</c:f>
              <c:strCache>
                <c:ptCount val="3"/>
                <c:pt idx="0">
                  <c:v>Positive </c:v>
                </c:pt>
                <c:pt idx="1">
                  <c:v>Mundane </c:v>
                </c:pt>
                <c:pt idx="2">
                  <c:v>Trauma</c:v>
                </c:pt>
              </c:strCache>
            </c:strRef>
          </c:cat>
          <c:val>
            <c:numRef>
              <c:f>Sheet1!$C$8:$E$8</c:f>
              <c:numCache>
                <c:formatCode>General</c:formatCode>
                <c:ptCount val="3"/>
                <c:pt idx="0">
                  <c:v>7</c:v>
                </c:pt>
                <c:pt idx="1">
                  <c:v>7</c:v>
                </c:pt>
                <c:pt idx="2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05F-4D29-AD9B-E5B835821919}"/>
            </c:ext>
          </c:extLst>
        </c:ser>
        <c:ser>
          <c:idx val="6"/>
          <c:order val="6"/>
          <c:tx>
            <c:strRef>
              <c:f>Sheet1!$B$9</c:f>
              <c:strCache>
                <c:ptCount val="1"/>
                <c:pt idx="0">
                  <c:v>1819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Sheet1!$C$2:$E$2</c:f>
              <c:strCache>
                <c:ptCount val="3"/>
                <c:pt idx="0">
                  <c:v>Positive </c:v>
                </c:pt>
                <c:pt idx="1">
                  <c:v>Mundane </c:v>
                </c:pt>
                <c:pt idx="2">
                  <c:v>Trauma</c:v>
                </c:pt>
              </c:strCache>
            </c:strRef>
          </c:cat>
          <c:val>
            <c:numRef>
              <c:f>Sheet1!$C$9:$E$9</c:f>
              <c:numCache>
                <c:formatCode>General</c:formatCode>
                <c:ptCount val="3"/>
                <c:pt idx="0">
                  <c:v>5</c:v>
                </c:pt>
                <c:pt idx="1">
                  <c:v>5</c:v>
                </c:pt>
                <c:pt idx="2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05F-4D29-AD9B-E5B835821919}"/>
            </c:ext>
          </c:extLst>
        </c:ser>
        <c:ser>
          <c:idx val="7"/>
          <c:order val="7"/>
          <c:tx>
            <c:strRef>
              <c:f>Sheet1!$B$10</c:f>
              <c:strCache>
                <c:ptCount val="1"/>
                <c:pt idx="0">
                  <c:v>1820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Sheet1!$C$2:$E$2</c:f>
              <c:strCache>
                <c:ptCount val="3"/>
                <c:pt idx="0">
                  <c:v>Positive </c:v>
                </c:pt>
                <c:pt idx="1">
                  <c:v>Mundane </c:v>
                </c:pt>
                <c:pt idx="2">
                  <c:v>Trauma</c:v>
                </c:pt>
              </c:strCache>
            </c:strRef>
          </c:cat>
          <c:val>
            <c:numRef>
              <c:f>Sheet1!$C$10:$E$10</c:f>
              <c:numCache>
                <c:formatCode>General</c:formatCode>
                <c:ptCount val="3"/>
                <c:pt idx="0">
                  <c:v>0</c:v>
                </c:pt>
                <c:pt idx="1">
                  <c:v>5</c:v>
                </c:pt>
                <c:pt idx="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05F-4D29-AD9B-E5B835821919}"/>
            </c:ext>
          </c:extLst>
        </c:ser>
        <c:ser>
          <c:idx val="8"/>
          <c:order val="8"/>
          <c:tx>
            <c:strRef>
              <c:f>Sheet1!$B$11</c:f>
              <c:strCache>
                <c:ptCount val="1"/>
                <c:pt idx="0">
                  <c:v>1830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Sheet1!$C$2:$E$2</c:f>
              <c:strCache>
                <c:ptCount val="3"/>
                <c:pt idx="0">
                  <c:v>Positive </c:v>
                </c:pt>
                <c:pt idx="1">
                  <c:v>Mundane </c:v>
                </c:pt>
                <c:pt idx="2">
                  <c:v>Trauma</c:v>
                </c:pt>
              </c:strCache>
            </c:strRef>
          </c:cat>
          <c:val>
            <c:numRef>
              <c:f>Sheet1!$C$11:$E$11</c:f>
              <c:numCache>
                <c:formatCode>General</c:formatCode>
                <c:ptCount val="3"/>
                <c:pt idx="0">
                  <c:v>7</c:v>
                </c:pt>
                <c:pt idx="1">
                  <c:v>5</c:v>
                </c:pt>
                <c:pt idx="2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05F-4D29-AD9B-E5B8358219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71409423"/>
        <c:axId val="1525511887"/>
      </c:lineChart>
      <c:catAx>
        <c:axId val="1771409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511887"/>
        <c:crosses val="autoZero"/>
        <c:auto val="1"/>
        <c:lblAlgn val="ctr"/>
        <c:lblOffset val="100"/>
        <c:noMultiLvlLbl val="0"/>
      </c:catAx>
      <c:valAx>
        <c:axId val="1525511887"/>
        <c:scaling>
          <c:orientation val="minMax"/>
          <c:max val="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1409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Memory</a:t>
            </a:r>
            <a:r>
              <a:rPr lang="en-US" baseline="0"/>
              <a:t> Vividness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Sheet1!$F$3</c:f>
              <c:strCache>
                <c:ptCount val="1"/>
                <c:pt idx="0">
                  <c:v>1783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Sheet1!$G$2:$I$2</c:f>
              <c:strCache>
                <c:ptCount val="3"/>
                <c:pt idx="0">
                  <c:v>Positive </c:v>
                </c:pt>
                <c:pt idx="1">
                  <c:v>Mundane </c:v>
                </c:pt>
                <c:pt idx="2">
                  <c:v>Trauma</c:v>
                </c:pt>
              </c:strCache>
            </c:strRef>
          </c:cat>
          <c:val>
            <c:numRef>
              <c:f>Sheet1!$G$3:$I$3</c:f>
              <c:numCache>
                <c:formatCode>General</c:formatCode>
                <c:ptCount val="3"/>
                <c:pt idx="0">
                  <c:v>9</c:v>
                </c:pt>
                <c:pt idx="1">
                  <c:v>7</c:v>
                </c:pt>
                <c:pt idx="2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BE-4621-B1AD-ACD1152F9502}"/>
            </c:ext>
          </c:extLst>
        </c:ser>
        <c:ser>
          <c:idx val="1"/>
          <c:order val="1"/>
          <c:tx>
            <c:strRef>
              <c:f>Sheet1!$F$4</c:f>
              <c:strCache>
                <c:ptCount val="1"/>
                <c:pt idx="0">
                  <c:v>1784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Sheet1!$G$2:$I$2</c:f>
              <c:strCache>
                <c:ptCount val="3"/>
                <c:pt idx="0">
                  <c:v>Positive </c:v>
                </c:pt>
                <c:pt idx="1">
                  <c:v>Mundane </c:v>
                </c:pt>
                <c:pt idx="2">
                  <c:v>Trauma</c:v>
                </c:pt>
              </c:strCache>
            </c:strRef>
          </c:cat>
          <c:val>
            <c:numRef>
              <c:f>Sheet1!$G$4:$I$4</c:f>
              <c:numCache>
                <c:formatCode>General</c:formatCode>
                <c:ptCount val="3"/>
                <c:pt idx="0">
                  <c:v>8</c:v>
                </c:pt>
                <c:pt idx="1">
                  <c:v>6</c:v>
                </c:pt>
                <c:pt idx="2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8BE-4621-B1AD-ACD1152F9502}"/>
            </c:ext>
          </c:extLst>
        </c:ser>
        <c:ser>
          <c:idx val="2"/>
          <c:order val="2"/>
          <c:tx>
            <c:strRef>
              <c:f>Sheet1!$F$5</c:f>
              <c:strCache>
                <c:ptCount val="1"/>
                <c:pt idx="0">
                  <c:v>1807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Sheet1!$G$2:$I$2</c:f>
              <c:strCache>
                <c:ptCount val="3"/>
                <c:pt idx="0">
                  <c:v>Positive </c:v>
                </c:pt>
                <c:pt idx="1">
                  <c:v>Mundane </c:v>
                </c:pt>
                <c:pt idx="2">
                  <c:v>Trauma</c:v>
                </c:pt>
              </c:strCache>
            </c:strRef>
          </c:cat>
          <c:val>
            <c:numRef>
              <c:f>Sheet1!$G$5:$I$5</c:f>
              <c:numCache>
                <c:formatCode>General</c:formatCode>
                <c:ptCount val="3"/>
                <c:pt idx="0" formatCode="0">
                  <c:v>6</c:v>
                </c:pt>
                <c:pt idx="1">
                  <c:v>7</c:v>
                </c:pt>
                <c:pt idx="2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8BE-4621-B1AD-ACD1152F9502}"/>
            </c:ext>
          </c:extLst>
        </c:ser>
        <c:ser>
          <c:idx val="3"/>
          <c:order val="3"/>
          <c:tx>
            <c:strRef>
              <c:f>Sheet1!$F$6</c:f>
              <c:strCache>
                <c:ptCount val="1"/>
                <c:pt idx="0">
                  <c:v>1808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Sheet1!$G$2:$I$2</c:f>
              <c:strCache>
                <c:ptCount val="3"/>
                <c:pt idx="0">
                  <c:v>Positive </c:v>
                </c:pt>
                <c:pt idx="1">
                  <c:v>Mundane </c:v>
                </c:pt>
                <c:pt idx="2">
                  <c:v>Trauma</c:v>
                </c:pt>
              </c:strCache>
            </c:strRef>
          </c:cat>
          <c:val>
            <c:numRef>
              <c:f>Sheet1!$G$6:$I$6</c:f>
              <c:numCache>
                <c:formatCode>General</c:formatCode>
                <c:ptCount val="3"/>
                <c:pt idx="0">
                  <c:v>5</c:v>
                </c:pt>
                <c:pt idx="1">
                  <c:v>4</c:v>
                </c:pt>
                <c:pt idx="2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8BE-4621-B1AD-ACD1152F9502}"/>
            </c:ext>
          </c:extLst>
        </c:ser>
        <c:ser>
          <c:idx val="4"/>
          <c:order val="4"/>
          <c:tx>
            <c:strRef>
              <c:f>Sheet1!$F$7</c:f>
              <c:strCache>
                <c:ptCount val="1"/>
                <c:pt idx="0">
                  <c:v>1809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Sheet1!$G$2:$I$2</c:f>
              <c:strCache>
                <c:ptCount val="3"/>
                <c:pt idx="0">
                  <c:v>Positive </c:v>
                </c:pt>
                <c:pt idx="1">
                  <c:v>Mundane </c:v>
                </c:pt>
                <c:pt idx="2">
                  <c:v>Trauma</c:v>
                </c:pt>
              </c:strCache>
            </c:strRef>
          </c:cat>
          <c:val>
            <c:numRef>
              <c:f>Sheet1!$G$7:$I$7</c:f>
              <c:numCache>
                <c:formatCode>General</c:formatCode>
                <c:ptCount val="3"/>
                <c:pt idx="0">
                  <c:v>8</c:v>
                </c:pt>
                <c:pt idx="1">
                  <c:v>6</c:v>
                </c:pt>
                <c:pt idx="2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8BE-4621-B1AD-ACD1152F9502}"/>
            </c:ext>
          </c:extLst>
        </c:ser>
        <c:ser>
          <c:idx val="5"/>
          <c:order val="5"/>
          <c:tx>
            <c:strRef>
              <c:f>Sheet1!$F$8</c:f>
              <c:strCache>
                <c:ptCount val="1"/>
                <c:pt idx="0">
                  <c:v>1811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Sheet1!$G$2:$I$2</c:f>
              <c:strCache>
                <c:ptCount val="3"/>
                <c:pt idx="0">
                  <c:v>Positive </c:v>
                </c:pt>
                <c:pt idx="1">
                  <c:v>Mundane </c:v>
                </c:pt>
                <c:pt idx="2">
                  <c:v>Trauma</c:v>
                </c:pt>
              </c:strCache>
            </c:strRef>
          </c:cat>
          <c:val>
            <c:numRef>
              <c:f>Sheet1!$G$8:$I$8</c:f>
              <c:numCache>
                <c:formatCode>General</c:formatCode>
                <c:ptCount val="3"/>
                <c:pt idx="0">
                  <c:v>5</c:v>
                </c:pt>
                <c:pt idx="1">
                  <c:v>5</c:v>
                </c:pt>
                <c:pt idx="2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8BE-4621-B1AD-ACD1152F9502}"/>
            </c:ext>
          </c:extLst>
        </c:ser>
        <c:ser>
          <c:idx val="6"/>
          <c:order val="6"/>
          <c:tx>
            <c:strRef>
              <c:f>Sheet1!$F$9</c:f>
              <c:strCache>
                <c:ptCount val="1"/>
                <c:pt idx="0">
                  <c:v>1819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Sheet1!$G$2:$I$2</c:f>
              <c:strCache>
                <c:ptCount val="3"/>
                <c:pt idx="0">
                  <c:v>Positive </c:v>
                </c:pt>
                <c:pt idx="1">
                  <c:v>Mundane </c:v>
                </c:pt>
                <c:pt idx="2">
                  <c:v>Trauma</c:v>
                </c:pt>
              </c:strCache>
            </c:strRef>
          </c:cat>
          <c:val>
            <c:numRef>
              <c:f>Sheet1!$G$9:$I$9</c:f>
              <c:numCache>
                <c:formatCode>General</c:formatCode>
                <c:ptCount val="3"/>
                <c:pt idx="0">
                  <c:v>7</c:v>
                </c:pt>
                <c:pt idx="1">
                  <c:v>5</c:v>
                </c:pt>
                <c:pt idx="2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8BE-4621-B1AD-ACD1152F9502}"/>
            </c:ext>
          </c:extLst>
        </c:ser>
        <c:ser>
          <c:idx val="7"/>
          <c:order val="7"/>
          <c:tx>
            <c:strRef>
              <c:f>Sheet1!$F$10</c:f>
              <c:strCache>
                <c:ptCount val="1"/>
                <c:pt idx="0">
                  <c:v>1820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Sheet1!$G$2:$I$2</c:f>
              <c:strCache>
                <c:ptCount val="3"/>
                <c:pt idx="0">
                  <c:v>Positive </c:v>
                </c:pt>
                <c:pt idx="1">
                  <c:v>Mundane </c:v>
                </c:pt>
                <c:pt idx="2">
                  <c:v>Trauma</c:v>
                </c:pt>
              </c:strCache>
            </c:strRef>
          </c:cat>
          <c:val>
            <c:numRef>
              <c:f>Sheet1!$G$10:$I$10</c:f>
              <c:numCache>
                <c:formatCode>General</c:formatCode>
                <c:ptCount val="3"/>
                <c:pt idx="0">
                  <c:v>5</c:v>
                </c:pt>
                <c:pt idx="1">
                  <c:v>7</c:v>
                </c:pt>
                <c:pt idx="2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A8BE-4621-B1AD-ACD1152F9502}"/>
            </c:ext>
          </c:extLst>
        </c:ser>
        <c:ser>
          <c:idx val="8"/>
          <c:order val="8"/>
          <c:tx>
            <c:strRef>
              <c:f>Sheet1!$F$11</c:f>
              <c:strCache>
                <c:ptCount val="1"/>
                <c:pt idx="0">
                  <c:v>1830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Sheet1!$G$2:$I$2</c:f>
              <c:strCache>
                <c:ptCount val="3"/>
                <c:pt idx="0">
                  <c:v>Positive </c:v>
                </c:pt>
                <c:pt idx="1">
                  <c:v>Mundane </c:v>
                </c:pt>
                <c:pt idx="2">
                  <c:v>Trauma</c:v>
                </c:pt>
              </c:strCache>
            </c:strRef>
          </c:cat>
          <c:val>
            <c:numRef>
              <c:f>Sheet1!$G$11:$I$11</c:f>
              <c:numCache>
                <c:formatCode>General</c:formatCode>
                <c:ptCount val="3"/>
                <c:pt idx="0" formatCode="0">
                  <c:v>5</c:v>
                </c:pt>
                <c:pt idx="1">
                  <c:v>5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A8BE-4621-B1AD-ACD1152F95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34855951"/>
        <c:axId val="98168335"/>
      </c:lineChart>
      <c:catAx>
        <c:axId val="14348559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168335"/>
        <c:crosses val="autoZero"/>
        <c:auto val="1"/>
        <c:lblAlgn val="ctr"/>
        <c:lblOffset val="100"/>
        <c:noMultiLvlLbl val="0"/>
      </c:catAx>
      <c:valAx>
        <c:axId val="98168335"/>
        <c:scaling>
          <c:orientation val="minMax"/>
          <c:max val="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48559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1D63E-7E2A-4CF8-B8C4-C21F2D606591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09B78-8DFE-45D3-8858-87A51BDC6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3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9B78-8DFE-45D3-8858-87A51BDC69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61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588E7-4F5C-4139-8E54-238B50AABA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0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588E7-4F5C-4139-8E54-238B50AABA7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62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588E7-4F5C-4139-8E54-238B50AABA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8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4622cbe5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04622cbe5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057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4622cbe5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04622cbe5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7421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4622cbe5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04622cbe5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156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4622cbe5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04622cbe5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561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4622cbe5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04622cbe5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744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4622cbe5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04622cbe5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871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4622cbe5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04622cbe5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207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AdvTT756e41f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85031-DD83-4D86-A3F0-00E53A1B8051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89599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4622cbe5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04622cbe5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320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4622cbe5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04622cbe5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131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09B78-8DFE-45D3-8858-87A51BDC698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07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AdvTT756e41f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85031-DD83-4D86-A3F0-00E53A1B8051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25350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AdvTT756e41f3"/>
              </a:rPr>
              <a:t>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85031-DD83-4D86-A3F0-00E53A1B8051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3906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u="none" strike="noStrike" baseline="0" dirty="0">
                <a:latin typeface="ArialMT"/>
              </a:rPr>
              <a:t>Accordingly, recent innovative work by Stevens et al. (2021) aimed to discover brain-based biotypes of trauma resilience and psychopathology in the acute aftermath of trauma, using data from the AURORA longitudinal study of trauma survivors. </a:t>
            </a:r>
          </a:p>
          <a:p>
            <a:pPr algn="l"/>
            <a:endParaRPr lang="en-US" sz="1200" b="0" i="0" u="none" strike="noStrike" baseline="0" dirty="0">
              <a:latin typeface="ArialMT"/>
            </a:endParaRPr>
          </a:p>
          <a:p>
            <a:pPr algn="l"/>
            <a:r>
              <a:rPr lang="en-US" sz="1800" b="0" i="0" u="none" strike="noStrike" baseline="0" dirty="0">
                <a:latin typeface="AdvTT756e41f3"/>
              </a:rPr>
              <a:t>3 weeks after trauma, participants engaged in fMRI tasks that were simple in their design and interpretation and that have been widely used to probe threat, reward, and response inhibition.</a:t>
            </a:r>
          </a:p>
          <a:p>
            <a:pPr algn="l"/>
            <a:r>
              <a:rPr lang="en-US" sz="1800" b="1" i="0" u="none" strike="noStrike" baseline="0" dirty="0">
                <a:latin typeface="AdvTT756e41f3"/>
              </a:rPr>
              <a:t>In the Threat Task, average activations of the Amygdala, Insula, dACC and sgACC were examined in response to fearful vs. neutral faces</a:t>
            </a:r>
          </a:p>
          <a:p>
            <a:pPr algn="l"/>
            <a:r>
              <a:rPr lang="en-US" sz="1800" b="1" i="0" u="none" strike="noStrike" baseline="0" dirty="0">
                <a:latin typeface="AdvTT756e41f3"/>
              </a:rPr>
              <a:t>In the Reward Task, average activations of the NAcc, Amygdala and OFC were examined in response to monetary gain vs. loss</a:t>
            </a:r>
          </a:p>
          <a:p>
            <a:pPr algn="l"/>
            <a:r>
              <a:rPr lang="en-US" sz="1800" b="1" i="0" u="none" strike="noStrike" baseline="0" dirty="0">
                <a:latin typeface="AdvTT756e41f3"/>
              </a:rPr>
              <a:t>In the Inhibition Task, average activations of the Amygdala and vmPFC were examined in response to no-go vs. go (correct) trials</a:t>
            </a:r>
          </a:p>
          <a:p>
            <a:pPr algn="l"/>
            <a:endParaRPr lang="en-US" sz="1800" b="1" i="0" u="none" strike="noStrike" baseline="0" dirty="0">
              <a:latin typeface="AdvTT756e41f3"/>
            </a:endParaRPr>
          </a:p>
          <a:p>
            <a:pPr algn="l"/>
            <a:r>
              <a:rPr lang="en-US" sz="1800" b="0" i="0" u="none" strike="noStrike" baseline="0" dirty="0">
                <a:latin typeface="AdvTT756e41f3"/>
              </a:rPr>
              <a:t>These 9 measures of average activations to different fMRI tasks were entered into a </a:t>
            </a:r>
            <a:r>
              <a:rPr lang="en-US" sz="1800" b="1" i="0" u="none" strike="noStrike" baseline="0" dirty="0">
                <a:latin typeface="AdvTT756e41f3"/>
              </a:rPr>
              <a:t>hierarchical clustering analysis</a:t>
            </a:r>
            <a:r>
              <a:rPr lang="en-US" sz="1800" b="0" i="0" u="none" strike="noStrike" baseline="0" dirty="0">
                <a:latin typeface="AdvTT756e41f3"/>
              </a:rPr>
              <a:t>, to identify brain-based groupings of individuals. This is a </a:t>
            </a:r>
            <a:r>
              <a:rPr lang="en-US" sz="1800" b="1" i="0" u="none" strike="noStrike" baseline="0" dirty="0">
                <a:latin typeface="AdvTT756e41f3"/>
              </a:rPr>
              <a:t>bottom-up method </a:t>
            </a:r>
            <a:r>
              <a:rPr lang="en-US" sz="1800" b="0" i="0" u="none" strike="noStrike" baseline="0" dirty="0">
                <a:latin typeface="AdvTT756e41f3"/>
              </a:rPr>
              <a:t>designed to preserve the existing structure of the data </a:t>
            </a:r>
            <a:r>
              <a:rPr lang="en-US" sz="1800" b="1" i="0" u="none" strike="noStrike" baseline="0" dirty="0">
                <a:latin typeface="AdvTT756e41f3"/>
              </a:rPr>
              <a:t>without imposing</a:t>
            </a:r>
          </a:p>
          <a:p>
            <a:pPr algn="l"/>
            <a:r>
              <a:rPr lang="en-US" sz="1800" b="1" i="0" u="none" strike="noStrike" baseline="0" dirty="0">
                <a:latin typeface="AdvTT756e41f3"/>
              </a:rPr>
              <a:t>assumptions of linearity</a:t>
            </a:r>
            <a:r>
              <a:rPr lang="en-US" sz="1800" b="0" i="0" u="none" strike="noStrike" baseline="0" dirty="0">
                <a:latin typeface="AdvTT756e41f3"/>
              </a:rPr>
              <a:t>, appropriate for exploratory analysis.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800" b="0" i="0" u="none" strike="noStrike" baseline="0" dirty="0">
              <a:latin typeface="AdvTT756e41f3"/>
            </a:endParaRPr>
          </a:p>
          <a:p>
            <a:pPr algn="l"/>
            <a:endParaRPr lang="en-US" sz="1800" b="0" i="0" u="none" strike="noStrike" baseline="0" dirty="0">
              <a:latin typeface="AdvTT756e41f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85031-DD83-4D86-A3F0-00E53A1B8051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0748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u="none" strike="noStrike" baseline="0" dirty="0">
                <a:latin typeface="ArialMT"/>
              </a:rPr>
              <a:t>Accordingly, recent innovative work by Stevens et al. (2021) aimed to discover brain-based biotypes of trauma resilience and psychopathology in the acute aftermath of trauma, using data from the AURORA longitudinal study of trauma survivors. </a:t>
            </a:r>
          </a:p>
          <a:p>
            <a:pPr algn="l"/>
            <a:endParaRPr lang="en-US" sz="1200" b="0" i="0" u="none" strike="noStrike" baseline="0" dirty="0">
              <a:latin typeface="ArialMT"/>
            </a:endParaRPr>
          </a:p>
          <a:p>
            <a:pPr algn="l"/>
            <a:r>
              <a:rPr lang="en-US" sz="1800" b="0" i="0" u="none" strike="noStrike" baseline="0" dirty="0">
                <a:latin typeface="AdvTT756e41f3"/>
              </a:rPr>
              <a:t>3 weeks after trauma, participants engaged in fMRI tasks that were simple in their design and interpretation and that have been widely used to probe threat, reward, and response inhibition.</a:t>
            </a:r>
          </a:p>
          <a:p>
            <a:pPr algn="l"/>
            <a:r>
              <a:rPr lang="en-US" sz="1800" b="1" i="0" u="none" strike="noStrike" baseline="0" dirty="0">
                <a:latin typeface="AdvTT756e41f3"/>
              </a:rPr>
              <a:t>In the Threat Task, average activations of the Amygdala, Insula, dACC and sgACC were examined in response to fearful vs. neutral faces</a:t>
            </a:r>
          </a:p>
          <a:p>
            <a:pPr algn="l"/>
            <a:r>
              <a:rPr lang="en-US" sz="1800" b="1" i="0" u="none" strike="noStrike" baseline="0" dirty="0">
                <a:latin typeface="AdvTT756e41f3"/>
              </a:rPr>
              <a:t>In the Reward Task, average activations of the NAcc, Amygdala and OFC were examined in response to monetary gain vs. loss</a:t>
            </a:r>
          </a:p>
          <a:p>
            <a:pPr algn="l"/>
            <a:r>
              <a:rPr lang="en-US" sz="1800" b="1" i="0" u="none" strike="noStrike" baseline="0" dirty="0">
                <a:latin typeface="AdvTT756e41f3"/>
              </a:rPr>
              <a:t>In the Inhibition Task, average activations of the Amygdala and vmPFC were examined in response to no-go vs. go (correct) trials</a:t>
            </a:r>
          </a:p>
          <a:p>
            <a:pPr algn="l"/>
            <a:endParaRPr lang="en-US" sz="1800" b="1" i="0" u="none" strike="noStrike" baseline="0" dirty="0">
              <a:latin typeface="AdvTT756e41f3"/>
            </a:endParaRPr>
          </a:p>
          <a:p>
            <a:pPr algn="l"/>
            <a:r>
              <a:rPr lang="en-US" sz="1800" b="0" i="0" u="none" strike="noStrike" baseline="0" dirty="0">
                <a:latin typeface="AdvTT756e41f3"/>
              </a:rPr>
              <a:t>These 9 measures of average activations to different fMRI tasks were entered into a </a:t>
            </a:r>
            <a:r>
              <a:rPr lang="en-US" sz="1800" b="1" i="0" u="none" strike="noStrike" baseline="0" dirty="0">
                <a:latin typeface="AdvTT756e41f3"/>
              </a:rPr>
              <a:t>hierarchical clustering analysis</a:t>
            </a:r>
            <a:r>
              <a:rPr lang="en-US" sz="1800" b="0" i="0" u="none" strike="noStrike" baseline="0" dirty="0">
                <a:latin typeface="AdvTT756e41f3"/>
              </a:rPr>
              <a:t>, to identify brain-based groupings of individuals. This is a </a:t>
            </a:r>
            <a:r>
              <a:rPr lang="en-US" sz="1800" b="1" i="0" u="none" strike="noStrike" baseline="0" dirty="0">
                <a:latin typeface="AdvTT756e41f3"/>
              </a:rPr>
              <a:t>bottom-up method </a:t>
            </a:r>
            <a:r>
              <a:rPr lang="en-US" sz="1800" b="0" i="0" u="none" strike="noStrike" baseline="0" dirty="0">
                <a:latin typeface="AdvTT756e41f3"/>
              </a:rPr>
              <a:t>designed to preserve the existing structure of the data </a:t>
            </a:r>
            <a:r>
              <a:rPr lang="en-US" sz="1800" b="1" i="0" u="none" strike="noStrike" baseline="0" dirty="0">
                <a:latin typeface="AdvTT756e41f3"/>
              </a:rPr>
              <a:t>without imposing</a:t>
            </a:r>
          </a:p>
          <a:p>
            <a:pPr algn="l"/>
            <a:r>
              <a:rPr lang="en-US" sz="1800" b="1" i="0" u="none" strike="noStrike" baseline="0" dirty="0">
                <a:latin typeface="AdvTT756e41f3"/>
              </a:rPr>
              <a:t>assumptions of linearity</a:t>
            </a:r>
            <a:r>
              <a:rPr lang="en-US" sz="1800" b="0" i="0" u="none" strike="noStrike" baseline="0" dirty="0">
                <a:latin typeface="AdvTT756e41f3"/>
              </a:rPr>
              <a:t>, appropriate for exploratory analysis.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800" b="0" i="0" u="none" strike="noStrike" baseline="0" dirty="0">
              <a:latin typeface="AdvTT756e41f3"/>
            </a:endParaRPr>
          </a:p>
          <a:p>
            <a:pPr algn="l"/>
            <a:endParaRPr lang="en-US" sz="1800" b="0" i="0" u="none" strike="noStrike" baseline="0" dirty="0">
              <a:latin typeface="AdvTT756e41f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85031-DD83-4D86-A3F0-00E53A1B8051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2625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588E7-4F5C-4139-8E54-238B50AABA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82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Here, using this similar dataset of recent trauma survivors and closely matched analytic processes,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aimed to examine whether the previously identified brain-based clusters can generalize to our independent sample of trauma survivors.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 replicated,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aimed to test whether a cluster characterized by heightened reactivity to both threat and reward would be similarly associated with increased subsequent symptoms of PTSD and anxiety,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thus demonstrating the stability of a biological phenomenon across similar measures of psychopathology.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wish to thank Dr. Stevens and highlight the successful collaboration, which is not trivial.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includes full details of the neuroimaging data preprocessing &amp; analysis steps, and sharing with me the regions of interest and code for clustering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588E7-4F5C-4139-8E54-238B50AABA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97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588E7-4F5C-4139-8E54-238B50AABA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6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20AD-EE1A-8DE9-3058-0FEABFFD7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CFB7C7-0CF5-862F-098E-67B0DAA07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B458D-895F-AF07-775A-DB9B55513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A303-0175-48F8-A753-D80C0A4BBEBB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B3E98-0F65-2F26-13A7-411B0385D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02B88-98CA-3BF9-C4D5-F3577518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FDCB-11F4-4D13-9FB4-957DCAC3A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84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95BCF-9BFA-5515-8BF9-CA9E084D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1BA1A-A321-8554-C1B4-B7B274606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D2153-FA11-51F3-849C-ECC2827C7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A303-0175-48F8-A753-D80C0A4BBEBB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E37EB-A931-8314-BDB7-439B4BBFB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D9851-D6D9-C3D3-E07D-27E752986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FDCB-11F4-4D13-9FB4-957DCAC3A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63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4126EC-AE26-DF9E-545B-006CF8E93D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90252C-B142-40ED-6D45-F8C18B7D1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5769B-C74E-5CE9-1D4D-D23EF5E6F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A303-0175-48F8-A753-D80C0A4BBEBB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BA43D-C15D-1091-93D0-CB6CE4EDF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7E5FC-C95C-E4EE-D3D8-356B0BFF3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FDCB-11F4-4D13-9FB4-957DCAC3A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22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600" cy="800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1092200" y="2654300"/>
            <a:ext cx="10007600" cy="414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11187645" y="6089146"/>
            <a:ext cx="731600" cy="3897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7150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4B6A-564E-D9D1-D536-DB0074571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DACE-F414-706B-392F-6C1C447AB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DA9DB-E9A6-E4BD-7AC7-FF6C575F4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A303-0175-48F8-A753-D80C0A4BBEBB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B2416-ADE8-8589-590D-475271ADF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4033D-54F6-D7A4-0F0B-8D8456CCF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FDCB-11F4-4D13-9FB4-957DCAC3A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21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3EE8B-9E3E-4E0C-1FF4-4088C7F6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6A9DC-C3D1-28F7-466C-A32ADB2E1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95338-4AD1-859A-495E-112608A83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A303-0175-48F8-A753-D80C0A4BBEBB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9DFA9-CE0E-276B-3C15-C956F07E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F8BF3-4510-8D80-9995-B2A6B800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FDCB-11F4-4D13-9FB4-957DCAC3A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21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49D07-0FDF-79CA-72EC-300BB2A5E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9E249-B826-2AA3-7194-313F86DF5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AA9ED-9634-21F7-958A-89F2771A0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7F089-85A3-4054-F64C-3BE8641D4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A303-0175-48F8-A753-D80C0A4BBEBB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2E453-150D-A42E-0535-ADF2730DD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37E3E-62E0-922B-D711-2203B7736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FDCB-11F4-4D13-9FB4-957DCAC3A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4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F8440-3F1B-81E8-2824-0F401AD39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5944A-F8AA-4A92-B591-4ADDA8E6A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B2510-0B77-F934-B9D9-D02451D97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6F600B-EFF2-2EB4-8CEC-17FD5E6556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B1BEFE-6689-6DCE-13B9-4ADAA27F30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EBBC93-5A3C-4FB7-17DC-FFF84D1F3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A303-0175-48F8-A753-D80C0A4BBEBB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F9ABE-090F-6A76-D0C1-45F0C2169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DC8D0-4667-6691-2765-EC79265EF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FDCB-11F4-4D13-9FB4-957DCAC3A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4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B4A03-34E3-FDBD-D3D3-1EB075AD8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A24156-A212-FFDF-AC46-B40B66058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A303-0175-48F8-A753-D80C0A4BBEBB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76AFA-AF4D-6155-CA34-1885AD746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D0D7F4-3F45-465F-43C0-669C484C4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FDCB-11F4-4D13-9FB4-957DCAC3A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06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73E728-DB02-AD72-A0FC-D218E9B6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A303-0175-48F8-A753-D80C0A4BBEBB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1A2F2A-487F-2E57-C1BC-83A9B76A7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199C5-9263-EE27-2D8C-D2F2DFEE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FDCB-11F4-4D13-9FB4-957DCAC3A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9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7FF13-5B66-B47E-673D-9D4925D3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581CB-03DD-7815-14D6-185985033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58592-B38D-AD4B-A111-0899C905E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BD57E-7C07-098E-B06C-0BF3A5A8A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A303-0175-48F8-A753-D80C0A4BBEBB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E73E4-FC27-DD63-842D-E816BBD22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8AE7E-CE77-4E00-D964-3E8DD10C6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FDCB-11F4-4D13-9FB4-957DCAC3A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24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276D3-B5FF-AE24-B088-F38774961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347547-EB37-C8B0-3D81-8D9CF87B1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B4D5DC-26EF-7617-1110-6DD0F9F5B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D9F8A-7CE3-F6BF-AFAA-B00C44CFD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A303-0175-48F8-A753-D80C0A4BBEBB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CEF20-499B-9B56-D993-9A8CDCAE0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9C48E-8E97-9645-473A-D1F295A26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FDCB-11F4-4D13-9FB4-957DCAC3A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77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02F420-8300-7E1C-E8C9-775D3F401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ED32F-B4C6-15F9-1315-D10239634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B4C25-B391-09B1-1C59-14C333A5FD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8A303-0175-48F8-A753-D80C0A4BBEBB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C913A-7087-09FB-6EDD-3089D8FCF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460C8-E32D-74FA-955E-C8E0D88E7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1FDCB-11F4-4D13-9FB4-957DCAC3A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3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.xml"/><Relationship Id="rId6" Type="http://schemas.openxmlformats.org/officeDocument/2006/relationships/hyperlink" Target="https://docs.ycrc.yale.edu/data/globus/" TargetMode="External"/><Relationship Id="rId5" Type="http://schemas.openxmlformats.org/officeDocument/2006/relationships/hyperlink" Target="https://bids.neuroimaging.io/" TargetMode="External"/><Relationship Id="rId4" Type="http://schemas.openxmlformats.org/officeDocument/2006/relationships/hyperlink" Target="https://www.nitrc.org/projects/dcm2nii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40.png"/><Relationship Id="rId4" Type="http://schemas.openxmlformats.org/officeDocument/2006/relationships/hyperlink" Target="https://fmriprep.org/en/stabl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41.png"/><Relationship Id="rId5" Type="http://schemas.openxmlformats.org/officeDocument/2006/relationships/hyperlink" Target="https://www.nitrc.org/projects/conn" TargetMode="External"/><Relationship Id="rId4" Type="http://schemas.openxmlformats.org/officeDocument/2006/relationships/hyperlink" Target="https://web.conn-toolbox.or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1.xml"/><Relationship Id="rId6" Type="http://schemas.openxmlformats.org/officeDocument/2006/relationships/hyperlink" Target="https://www.nitrc.org/forum/forum.php?forum_id=1144" TargetMode="External"/><Relationship Id="rId5" Type="http://schemas.openxmlformats.org/officeDocument/2006/relationships/hyperlink" Target="https://andysbrainbook.readthedocs.io/en/latest/FunctionalConnectivity/CONN_ShortCourse/CONN_04_GUI_Overview.html" TargetMode="External"/><Relationship Id="rId4" Type="http://schemas.openxmlformats.org/officeDocument/2006/relationships/hyperlink" Target="https://web.conn-toolbox.org/resources/documentation/manua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Relationship Id="rId1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B7A3B7-853B-FA7B-0FBC-215494515EB7}"/>
              </a:ext>
            </a:extLst>
          </p:cNvPr>
          <p:cNvSpPr txBox="1"/>
          <p:nvPr/>
        </p:nvSpPr>
        <p:spPr>
          <a:xfrm>
            <a:off x="1077601" y="696296"/>
            <a:ext cx="9384452" cy="92333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 defTabSz="713232">
              <a:spcAft>
                <a:spcPts val="600"/>
              </a:spcAft>
            </a:pPr>
            <a:r>
              <a:rPr lang="en-US" sz="5400" kern="1200" dirty="0">
                <a:solidFill>
                  <a:srgbClr val="042F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+mn-ea"/>
                <a:cs typeface="+mn-cs"/>
              </a:rPr>
              <a:t>fMRI Analysis Workshop</a:t>
            </a:r>
            <a:endParaRPr lang="en-US" sz="5400" dirty="0">
              <a:solidFill>
                <a:srgbClr val="042F6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A7522-1689-63BB-BECE-3797F23B2D64}"/>
              </a:ext>
            </a:extLst>
          </p:cNvPr>
          <p:cNvSpPr txBox="1"/>
          <p:nvPr/>
        </p:nvSpPr>
        <p:spPr>
          <a:xfrm>
            <a:off x="2021205" y="1848226"/>
            <a:ext cx="7497242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3232">
              <a:lnSpc>
                <a:spcPct val="150000"/>
              </a:lnSpc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rPr>
              <a:t>Levy Decision Neuroscience Lab</a:t>
            </a:r>
          </a:p>
          <a:p>
            <a:pPr algn="ctr" defTabSz="713232">
              <a:lnSpc>
                <a:spcPct val="150000"/>
              </a:lnSpc>
              <a:spcAft>
                <a:spcPts val="600"/>
              </a:spcAft>
            </a:pPr>
            <a:r>
              <a:rPr lang="en-US" sz="2400" b="1" dirty="0">
                <a:latin typeface="Century Gothic" panose="020B0502020202020204" pitchFamily="34" charset="0"/>
              </a:rPr>
              <a:t>Harpaz-Rotem PTSD Treatment &amp; Research Lab</a:t>
            </a:r>
            <a:endParaRPr lang="en-US" sz="2400" b="1" kern="1200" dirty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+mn-cs"/>
            </a:endParaRPr>
          </a:p>
          <a:p>
            <a:pPr algn="ctr" defTabSz="713232">
              <a:spcAft>
                <a:spcPts val="600"/>
              </a:spcAft>
            </a:pPr>
            <a:endParaRPr lang="en-US" sz="2400" kern="1200" dirty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algn="ctr">
              <a:spcBef>
                <a:spcPts val="0"/>
              </a:spcBef>
              <a:spcAft>
                <a:spcPts val="600"/>
              </a:spcAft>
            </a:pPr>
            <a:endParaRPr lang="en-US" sz="3200" dirty="0">
              <a:latin typeface="Century Gothic" panose="020B0502020202020204" pitchFamily="34" charset="0"/>
            </a:endParaRPr>
          </a:p>
        </p:txBody>
      </p:sp>
      <p:pic>
        <p:nvPicPr>
          <p:cNvPr id="1030" name="Picture 6" descr="A Window Into Your Brain: How fMRI Helps Us Understand What Is Going on  Inside Our Heads · Frontiers for Young Minds">
            <a:extLst>
              <a:ext uri="{FF2B5EF4-FFF2-40B4-BE49-F238E27FC236}">
                <a16:creationId xmlns:a16="http://schemas.microsoft.com/office/drawing/2014/main" id="{71771460-86D7-4D03-9A50-F6690695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101" y="3519047"/>
            <a:ext cx="5207451" cy="26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A74293-207A-7CD3-7BB6-25108157C04F}"/>
              </a:ext>
            </a:extLst>
          </p:cNvPr>
          <p:cNvSpPr txBox="1"/>
          <p:nvPr/>
        </p:nvSpPr>
        <p:spPr>
          <a:xfrm>
            <a:off x="-1830356" y="61989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713232">
              <a:spcAft>
                <a:spcPts val="600"/>
              </a:spcAft>
            </a:pPr>
            <a:r>
              <a:rPr lang="en-US"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rPr>
              <a:t>Ziv Ben-Zion</a:t>
            </a:r>
            <a:endParaRPr lang="en-US" sz="1800" kern="1200" dirty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3903D-38AE-C3D1-D4EB-8CB7D3B1CD09}"/>
              </a:ext>
            </a:extLst>
          </p:cNvPr>
          <p:cNvSpPr txBox="1"/>
          <p:nvPr/>
        </p:nvSpPr>
        <p:spPr>
          <a:xfrm>
            <a:off x="8957093" y="6198973"/>
            <a:ext cx="3860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713232">
              <a:spcAft>
                <a:spcPts val="600"/>
              </a:spcAft>
            </a:pPr>
            <a:r>
              <a: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rPr>
              <a:t>Feb 28, 2024</a:t>
            </a:r>
          </a:p>
        </p:txBody>
      </p:sp>
    </p:spTree>
    <p:extLst>
      <p:ext uri="{BB962C8B-B14F-4D97-AF65-F5344CB8AC3E}">
        <p14:creationId xmlns:p14="http://schemas.microsoft.com/office/powerpoint/2010/main" val="1112406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C5654-0C05-0DCC-680C-EADED73CA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09" y="1262443"/>
            <a:ext cx="5257800" cy="820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Single Subject, </a:t>
            </a:r>
            <a:r>
              <a:rPr lang="en-US" sz="2000" b="1" dirty="0">
                <a:solidFill>
                  <a:srgbClr val="00B050"/>
                </a:solidFill>
              </a:rPr>
              <a:t>Positive</a:t>
            </a:r>
            <a:r>
              <a:rPr lang="en-US" sz="2000" b="1" dirty="0"/>
              <a:t> vs. Neutral </a:t>
            </a:r>
          </a:p>
          <a:p>
            <a:pPr marL="0" indent="0">
              <a:buNone/>
            </a:pPr>
            <a:r>
              <a:rPr lang="en-US" sz="2000" dirty="0"/>
              <a:t>Whole-brain, p=0.001 (uncorrected) </a:t>
            </a:r>
          </a:p>
          <a:p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033D80-8AFE-78DC-47C2-DF43ED9E348B}"/>
              </a:ext>
            </a:extLst>
          </p:cNvPr>
          <p:cNvSpPr txBox="1">
            <a:spLocks/>
          </p:cNvSpPr>
          <p:nvPr/>
        </p:nvSpPr>
        <p:spPr>
          <a:xfrm>
            <a:off x="-147592" y="22640"/>
            <a:ext cx="12110992" cy="1210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42F62"/>
                </a:solidFill>
                <a:latin typeface="Century Gothic" panose="020B0502020202020204" pitchFamily="34" charset="0"/>
              </a:rPr>
              <a:t>1. Visual Reminders – Neural Results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141F2B1-8CD7-0D62-8A01-9890D3B0C07B}"/>
              </a:ext>
            </a:extLst>
          </p:cNvPr>
          <p:cNvSpPr txBox="1">
            <a:spLocks/>
          </p:cNvSpPr>
          <p:nvPr/>
        </p:nvSpPr>
        <p:spPr>
          <a:xfrm>
            <a:off x="1915015" y="2733196"/>
            <a:ext cx="3429000" cy="51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Whole Brain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28A631-6EB6-B150-8D47-034A795E2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19" y="3245001"/>
            <a:ext cx="3528290" cy="3218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C254C5-AAC3-349F-17E8-CEF7F2502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3812783"/>
            <a:ext cx="3788546" cy="14996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DBC2C0-C115-4D0C-FDFB-0567FFC8EAC4}"/>
              </a:ext>
            </a:extLst>
          </p:cNvPr>
          <p:cNvSpPr txBox="1">
            <a:spLocks/>
          </p:cNvSpPr>
          <p:nvPr/>
        </p:nvSpPr>
        <p:spPr>
          <a:xfrm>
            <a:off x="6009073" y="2963358"/>
            <a:ext cx="3429000" cy="51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Left Ventral Striatum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9358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C5654-0C05-0DCC-680C-EADED73CA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09" y="1262443"/>
            <a:ext cx="5257800" cy="820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Single Subject, </a:t>
            </a:r>
            <a:r>
              <a:rPr lang="en-US" sz="2000" b="1" dirty="0">
                <a:solidFill>
                  <a:srgbClr val="C00000"/>
                </a:solidFill>
              </a:rPr>
              <a:t>Trauma</a:t>
            </a:r>
            <a:r>
              <a:rPr lang="en-US" sz="2000" b="1" dirty="0"/>
              <a:t> vs. Neutral </a:t>
            </a:r>
          </a:p>
          <a:p>
            <a:pPr marL="0" indent="0">
              <a:buNone/>
            </a:pPr>
            <a:r>
              <a:rPr lang="en-US" sz="2000" dirty="0"/>
              <a:t>Whole-brain, p=0.001 (uncorrected) </a:t>
            </a:r>
          </a:p>
          <a:p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033D80-8AFE-78DC-47C2-DF43ED9E348B}"/>
              </a:ext>
            </a:extLst>
          </p:cNvPr>
          <p:cNvSpPr txBox="1">
            <a:spLocks/>
          </p:cNvSpPr>
          <p:nvPr/>
        </p:nvSpPr>
        <p:spPr>
          <a:xfrm>
            <a:off x="-147592" y="22640"/>
            <a:ext cx="12110992" cy="1210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42F62"/>
                </a:solidFill>
                <a:latin typeface="Century Gothic" panose="020B0502020202020204" pitchFamily="34" charset="0"/>
              </a:rPr>
              <a:t>1. Visual Reminders – Neural Results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141F2B1-8CD7-0D62-8A01-9890D3B0C07B}"/>
              </a:ext>
            </a:extLst>
          </p:cNvPr>
          <p:cNvSpPr txBox="1">
            <a:spLocks/>
          </p:cNvSpPr>
          <p:nvPr/>
        </p:nvSpPr>
        <p:spPr>
          <a:xfrm>
            <a:off x="6070600" y="2621592"/>
            <a:ext cx="3429000" cy="51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Right Amygdala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86406-EA7C-717D-CA82-61A547495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45" y="3302000"/>
            <a:ext cx="3550023" cy="3224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AC1A7-19A6-5396-E1E0-CE5A41EAD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504" y="3543300"/>
            <a:ext cx="4169008" cy="16532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59EC0B-F66C-A2A3-963A-77CB1DB9EB35}"/>
              </a:ext>
            </a:extLst>
          </p:cNvPr>
          <p:cNvSpPr txBox="1">
            <a:spLocks/>
          </p:cNvSpPr>
          <p:nvPr/>
        </p:nvSpPr>
        <p:spPr>
          <a:xfrm>
            <a:off x="2156315" y="2707796"/>
            <a:ext cx="3429000" cy="51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Whole Brain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922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AE3F674-2CAB-1B43-E2F8-46CC51DA4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09" y="1262443"/>
            <a:ext cx="5257800" cy="820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Single Subject, </a:t>
            </a:r>
            <a:r>
              <a:rPr lang="en-US" sz="2000" b="1" dirty="0">
                <a:solidFill>
                  <a:srgbClr val="C00000"/>
                </a:solidFill>
              </a:rPr>
              <a:t>Trauma</a:t>
            </a:r>
            <a:r>
              <a:rPr lang="en-US" sz="2000" b="1" dirty="0"/>
              <a:t> vs. </a:t>
            </a:r>
            <a:r>
              <a:rPr lang="en-US" sz="2000" b="1" dirty="0">
                <a:solidFill>
                  <a:srgbClr val="00B050"/>
                </a:solidFill>
              </a:rPr>
              <a:t>Positive</a:t>
            </a:r>
            <a:r>
              <a:rPr lang="en-US" sz="2000" b="1" dirty="0"/>
              <a:t> </a:t>
            </a:r>
          </a:p>
          <a:p>
            <a:pPr marL="0" indent="0">
              <a:buNone/>
            </a:pPr>
            <a:r>
              <a:rPr lang="en-US" sz="2000" dirty="0"/>
              <a:t>Whole-brain, p=0.001 (uncorrected) </a:t>
            </a:r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F6025B-BD14-FA60-4A7A-50A50C741D12}"/>
              </a:ext>
            </a:extLst>
          </p:cNvPr>
          <p:cNvSpPr txBox="1">
            <a:spLocks/>
          </p:cNvSpPr>
          <p:nvPr/>
        </p:nvSpPr>
        <p:spPr>
          <a:xfrm>
            <a:off x="-147592" y="22640"/>
            <a:ext cx="12110992" cy="1210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42F62"/>
                </a:solidFill>
                <a:latin typeface="Century Gothic" panose="020B0502020202020204" pitchFamily="34" charset="0"/>
              </a:rPr>
              <a:t>1. Visual Reminders – Neural Results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E81FE8-3095-A95C-B958-F5D09D751C85}"/>
              </a:ext>
            </a:extLst>
          </p:cNvPr>
          <p:cNvSpPr txBox="1">
            <a:spLocks/>
          </p:cNvSpPr>
          <p:nvPr/>
        </p:nvSpPr>
        <p:spPr>
          <a:xfrm>
            <a:off x="7378020" y="2658518"/>
            <a:ext cx="3429000" cy="51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Hypo-active Ventral Striatum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CDCFFC-C8B1-974F-4F88-C160AABC6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186"/>
          <a:stretch/>
        </p:blipFill>
        <p:spPr>
          <a:xfrm>
            <a:off x="6788345" y="3429000"/>
            <a:ext cx="4844528" cy="18057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A8A9D-F49B-1981-F0BF-0316A880B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09" y="3607229"/>
            <a:ext cx="4396196" cy="16966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541031-8C61-A4ED-66F9-9665A5168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553" y="3296244"/>
            <a:ext cx="1114425" cy="268605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8714D0-4160-1168-F453-0C90FEE03B55}"/>
              </a:ext>
            </a:extLst>
          </p:cNvPr>
          <p:cNvSpPr txBox="1">
            <a:spLocks/>
          </p:cNvSpPr>
          <p:nvPr/>
        </p:nvSpPr>
        <p:spPr>
          <a:xfrm>
            <a:off x="523809" y="2665727"/>
            <a:ext cx="3429000" cy="51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Hyper-active Amygdala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1955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13BC7AC-7550-4869-A453-D3CC7060D760}"/>
              </a:ext>
            </a:extLst>
          </p:cNvPr>
          <p:cNvSpPr txBox="1">
            <a:spLocks/>
          </p:cNvSpPr>
          <p:nvPr/>
        </p:nvSpPr>
        <p:spPr>
          <a:xfrm>
            <a:off x="-147592" y="22640"/>
            <a:ext cx="12110992" cy="1210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42F62"/>
                </a:solidFill>
                <a:latin typeface="Century Gothic" panose="020B0502020202020204" pitchFamily="34" charset="0"/>
              </a:rPr>
              <a:t>2. Response Inhibition Task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37D66-D1C9-80FE-C6C1-19448DF20010}"/>
              </a:ext>
            </a:extLst>
          </p:cNvPr>
          <p:cNvSpPr txBox="1"/>
          <p:nvPr/>
        </p:nvSpPr>
        <p:spPr>
          <a:xfrm>
            <a:off x="1016000" y="1233375"/>
            <a:ext cx="93853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Century Gothic" panose="020B0502020202020204" pitchFamily="34" charset="0"/>
              </a:rPr>
              <a:t>6</a:t>
            </a:r>
            <a:r>
              <a:rPr lang="en-US" sz="1800" i="0" u="none" strike="noStrike" baseline="0" dirty="0">
                <a:latin typeface="Century Gothic" panose="020B0502020202020204" pitchFamily="34" charset="0"/>
              </a:rPr>
              <a:t> Different Blocks (each </a:t>
            </a:r>
            <a:r>
              <a:rPr lang="en-US" sz="1800" b="1" i="0" u="none" strike="noStrike" baseline="0" dirty="0">
                <a:latin typeface="Century Gothic" panose="020B0502020202020204" pitchFamily="34" charset="0"/>
              </a:rPr>
              <a:t>24</a:t>
            </a:r>
            <a:r>
              <a:rPr lang="en-US" sz="1800" i="0" u="none" strike="noStrike" baseline="0" dirty="0">
                <a:latin typeface="Century Gothic" panose="020B0502020202020204" pitchFamily="34" charset="0"/>
              </a:rPr>
              <a:t>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0" u="none" strike="noStrike" baseline="0" dirty="0">
                <a:latin typeface="Century Gothic" panose="020B0502020202020204" pitchFamily="34" charset="0"/>
              </a:rPr>
              <a:t>Angry-Happy, Happy-Angry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Angry-Neutral, </a:t>
            </a:r>
            <a:r>
              <a:rPr lang="en-US" sz="1800" i="0" u="none" strike="noStrike" baseline="0" dirty="0">
                <a:latin typeface="Century Gothic" panose="020B0502020202020204" pitchFamily="34" charset="0"/>
              </a:rPr>
              <a:t>Neutral-Angry</a:t>
            </a: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Happy-Neutral, </a:t>
            </a:r>
            <a:r>
              <a:rPr lang="en-US" sz="1800" i="0" u="none" strike="noStrike" baseline="0" dirty="0">
                <a:latin typeface="Century Gothic" panose="020B0502020202020204" pitchFamily="34" charset="0"/>
              </a:rPr>
              <a:t>Neutral-Happy</a:t>
            </a:r>
            <a:endParaRPr lang="en-US" dirty="0">
              <a:latin typeface="Century Gothic" panose="020B0502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i="0" u="none" strike="noStrike" baseline="0" dirty="0">
              <a:latin typeface="Century Gothic" panose="020B0502020202020204" pitchFamily="34" charset="0"/>
            </a:endParaRPr>
          </a:p>
          <a:p>
            <a:pPr algn="l"/>
            <a:r>
              <a:rPr lang="en-US" dirty="0">
                <a:latin typeface="Century Gothic" panose="020B0502020202020204" pitchFamily="34" charset="0"/>
              </a:rPr>
              <a:t>Total of </a:t>
            </a:r>
            <a:r>
              <a:rPr lang="en-US" b="1" dirty="0">
                <a:latin typeface="Century Gothic" panose="020B0502020202020204" pitchFamily="34" charset="0"/>
              </a:rPr>
              <a:t>144</a:t>
            </a:r>
            <a:r>
              <a:rPr lang="en-US" dirty="0">
                <a:latin typeface="Century Gothic" panose="020B0502020202020204" pitchFamily="34" charset="0"/>
              </a:rPr>
              <a:t> Trials – </a:t>
            </a:r>
            <a:r>
              <a:rPr lang="en-US" b="1" dirty="0">
                <a:latin typeface="Century Gothic" panose="020B0502020202020204" pitchFamily="34" charset="0"/>
              </a:rPr>
              <a:t>2/3 Go </a:t>
            </a:r>
            <a:r>
              <a:rPr lang="en-US" dirty="0">
                <a:latin typeface="Century Gothic" panose="020B0502020202020204" pitchFamily="34" charset="0"/>
              </a:rPr>
              <a:t>Trials (96), </a:t>
            </a:r>
            <a:r>
              <a:rPr lang="en-US" b="1" dirty="0">
                <a:latin typeface="Century Gothic" panose="020B0502020202020204" pitchFamily="34" charset="0"/>
              </a:rPr>
              <a:t>1/3 No-Go </a:t>
            </a:r>
            <a:r>
              <a:rPr lang="en-US" dirty="0">
                <a:latin typeface="Century Gothic" panose="020B0502020202020204" pitchFamily="34" charset="0"/>
              </a:rPr>
              <a:t>Trials (48)</a:t>
            </a:r>
            <a:endParaRPr lang="en-US" sz="1800" i="0" u="none" strike="noStrike" baseline="0" dirty="0">
              <a:latin typeface="Century Gothic" panose="020B0502020202020204" pitchFamily="34" charset="0"/>
            </a:endParaRPr>
          </a:p>
          <a:p>
            <a:pPr algn="l"/>
            <a:endParaRPr lang="en-US" dirty="0">
              <a:latin typeface="Century Gothic" panose="020B0502020202020204" pitchFamily="34" charset="0"/>
            </a:endParaRPr>
          </a:p>
          <a:p>
            <a:pPr algn="l"/>
            <a:r>
              <a:rPr lang="en-US" sz="1800" i="0" u="none" strike="noStrike" dirty="0">
                <a:latin typeface="Century Gothic" panose="020B0502020202020204" pitchFamily="34" charset="0"/>
              </a:rPr>
              <a:t>Between Blocks – Instructions (10s)</a:t>
            </a:r>
          </a:p>
          <a:p>
            <a:pPr algn="l"/>
            <a:endParaRPr lang="en-US" dirty="0">
              <a:latin typeface="Century Gothic" panose="020B0502020202020204" pitchFamily="34" charset="0"/>
            </a:endParaRPr>
          </a:p>
          <a:p>
            <a:pPr algn="l"/>
            <a:r>
              <a:rPr lang="en-US" sz="1800" i="0" u="none" strike="noStrike" dirty="0">
                <a:latin typeface="Century Gothic" panose="020B0502020202020204" pitchFamily="34" charset="0"/>
              </a:rPr>
              <a:t>Behavior – Accuracy, Reaction Time</a:t>
            </a:r>
          </a:p>
          <a:p>
            <a:pPr algn="l"/>
            <a:endParaRPr lang="en-US" dirty="0">
              <a:latin typeface="Century Gothic" panose="020B0502020202020204" pitchFamily="34" charset="0"/>
            </a:endParaRPr>
          </a:p>
          <a:p>
            <a:pPr algn="l"/>
            <a:r>
              <a:rPr lang="en-US" sz="1800" i="0" u="none" strike="noStrike" dirty="0">
                <a:latin typeface="Century Gothic" panose="020B0502020202020204" pitchFamily="34" charset="0"/>
              </a:rPr>
              <a:t>Neural Analysis – </a:t>
            </a:r>
            <a:r>
              <a:rPr lang="en-US" sz="1800" b="1" i="0" u="none" strike="noStrike" dirty="0">
                <a:latin typeface="Century Gothic" panose="020B0502020202020204" pitchFamily="34" charset="0"/>
              </a:rPr>
              <a:t>Event-related Design</a:t>
            </a:r>
          </a:p>
          <a:p>
            <a:pPr algn="l"/>
            <a:endParaRPr lang="en-US" sz="1800" i="0" u="none" strike="noStrike" dirty="0">
              <a:latin typeface="Century Gothic" panose="020B0502020202020204" pitchFamily="34" charset="0"/>
            </a:endParaRPr>
          </a:p>
          <a:p>
            <a:pPr algn="l"/>
            <a:r>
              <a:rPr lang="en-US" b="1" dirty="0">
                <a:latin typeface="Century Gothic" panose="020B0502020202020204" pitchFamily="34" charset="0"/>
              </a:rPr>
              <a:t>Contrasts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Go vs. No-Go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Specific Emotions (Angry, Happy, Neutral)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Gender (Male vs. Female) </a:t>
            </a:r>
          </a:p>
          <a:p>
            <a:pPr algn="l"/>
            <a:endParaRPr lang="en-US" sz="1800" i="0" u="none" strike="noStrike" dirty="0">
              <a:latin typeface="Century Gothic" panose="020B0502020202020204" pitchFamily="34" charset="0"/>
            </a:endParaRPr>
          </a:p>
        </p:txBody>
      </p:sp>
      <p:pic>
        <p:nvPicPr>
          <p:cNvPr id="2" name="Picture 1" descr="A close-up of a person making a face&#10;&#10;Description automatically generated">
            <a:extLst>
              <a:ext uri="{FF2B5EF4-FFF2-40B4-BE49-F238E27FC236}">
                <a16:creationId xmlns:a16="http://schemas.microsoft.com/office/drawing/2014/main" id="{B3A0D0F0-18D8-36C3-6673-97A3808E5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120" y="1233375"/>
            <a:ext cx="869772" cy="1117296"/>
          </a:xfrm>
          <a:prstGeom prst="rect">
            <a:avLst/>
          </a:prstGeom>
        </p:spPr>
      </p:pic>
      <p:pic>
        <p:nvPicPr>
          <p:cNvPr id="3" name="Picture 2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549EE71B-C029-D838-E8AC-4509D2A97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469" y="1233375"/>
            <a:ext cx="869772" cy="1117296"/>
          </a:xfrm>
          <a:prstGeom prst="rect">
            <a:avLst/>
          </a:prstGeom>
        </p:spPr>
      </p:pic>
      <p:pic>
        <p:nvPicPr>
          <p:cNvPr id="4" name="Picture 3" descr="A close-up of a person's face&#10;&#10;Description automatically generated">
            <a:extLst>
              <a:ext uri="{FF2B5EF4-FFF2-40B4-BE49-F238E27FC236}">
                <a16:creationId xmlns:a16="http://schemas.microsoft.com/office/drawing/2014/main" id="{26B907E5-EB61-165C-2A81-5229F03C9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636" y="1239391"/>
            <a:ext cx="865089" cy="111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4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033D80-8AFE-78DC-47C2-DF43ED9E348B}"/>
              </a:ext>
            </a:extLst>
          </p:cNvPr>
          <p:cNvSpPr txBox="1">
            <a:spLocks/>
          </p:cNvSpPr>
          <p:nvPr/>
        </p:nvSpPr>
        <p:spPr>
          <a:xfrm>
            <a:off x="-147592" y="22640"/>
            <a:ext cx="12110992" cy="1210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42F62"/>
                </a:solidFill>
                <a:latin typeface="Century Gothic" panose="020B0502020202020204" pitchFamily="34" charset="0"/>
              </a:rPr>
              <a:t>2. Response Inhibition - Behavioral Results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6D2F4F-BA46-2EEF-85DF-C5DFEF515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929259"/>
              </p:ext>
            </p:extLst>
          </p:nvPr>
        </p:nvGraphicFramePr>
        <p:xfrm>
          <a:off x="967602" y="2499483"/>
          <a:ext cx="4940301" cy="311906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646767">
                  <a:extLst>
                    <a:ext uri="{9D8B030D-6E8A-4147-A177-3AD203B41FA5}">
                      <a16:colId xmlns:a16="http://schemas.microsoft.com/office/drawing/2014/main" val="2227615267"/>
                    </a:ext>
                  </a:extLst>
                </a:gridCol>
                <a:gridCol w="1646767">
                  <a:extLst>
                    <a:ext uri="{9D8B030D-6E8A-4147-A177-3AD203B41FA5}">
                      <a16:colId xmlns:a16="http://schemas.microsoft.com/office/drawing/2014/main" val="573683778"/>
                    </a:ext>
                  </a:extLst>
                </a:gridCol>
                <a:gridCol w="1646767">
                  <a:extLst>
                    <a:ext uri="{9D8B030D-6E8A-4147-A177-3AD203B41FA5}">
                      <a16:colId xmlns:a16="http://schemas.microsoft.com/office/drawing/2014/main" val="2985817770"/>
                    </a:ext>
                  </a:extLst>
                </a:gridCol>
              </a:tblGrid>
              <a:tr h="3119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  <a:latin typeface="Century Gothic" panose="020B0502020202020204" pitchFamily="34" charset="0"/>
                        </a:rPr>
                        <a:t>Subject ID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  <a:latin typeface="Century Gothic" panose="020B0502020202020204" pitchFamily="34" charset="0"/>
                        </a:rPr>
                        <a:t>Accuracy (%)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  <a:latin typeface="Century Gothic" panose="020B0502020202020204" pitchFamily="34" charset="0"/>
                        </a:rPr>
                        <a:t>Reaction Time (sec)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8916733"/>
                  </a:ext>
                </a:extLst>
              </a:tr>
              <a:tr h="3119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  <a:latin typeface="Century Gothic" panose="020B0502020202020204" pitchFamily="34" charset="0"/>
                        </a:rPr>
                        <a:t>1783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  <a:latin typeface="Century Gothic" panose="020B0502020202020204" pitchFamily="34" charset="0"/>
                        </a:rPr>
                        <a:t>93.08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  <a:latin typeface="Century Gothic" panose="020B0502020202020204" pitchFamily="34" charset="0"/>
                        </a:rPr>
                        <a:t>0.601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946217"/>
                  </a:ext>
                </a:extLst>
              </a:tr>
              <a:tr h="3119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  <a:latin typeface="Century Gothic" panose="020B0502020202020204" pitchFamily="34" charset="0"/>
                        </a:rPr>
                        <a:t>1784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  <a:latin typeface="Century Gothic" panose="020B0502020202020204" pitchFamily="34" charset="0"/>
                        </a:rPr>
                        <a:t>92.36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  <a:latin typeface="Century Gothic" panose="020B0502020202020204" pitchFamily="34" charset="0"/>
                        </a:rPr>
                        <a:t>0.743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1034240"/>
                  </a:ext>
                </a:extLst>
              </a:tr>
              <a:tr h="3119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  <a:latin typeface="Century Gothic" panose="020B0502020202020204" pitchFamily="34" charset="0"/>
                        </a:rPr>
                        <a:t>1807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  <a:latin typeface="Century Gothic" panose="020B0502020202020204" pitchFamily="34" charset="0"/>
                        </a:rPr>
                        <a:t>100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  <a:latin typeface="Century Gothic" panose="020B0502020202020204" pitchFamily="34" charset="0"/>
                        </a:rPr>
                        <a:t>0.630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3503147"/>
                  </a:ext>
                </a:extLst>
              </a:tr>
              <a:tr h="3119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  <a:latin typeface="Century Gothic" panose="020B0502020202020204" pitchFamily="34" charset="0"/>
                        </a:rPr>
                        <a:t>1808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  <a:latin typeface="Century Gothic" panose="020B0502020202020204" pitchFamily="34" charset="0"/>
                        </a:rPr>
                        <a:t>80.55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  <a:latin typeface="Century Gothic" panose="020B0502020202020204" pitchFamily="34" charset="0"/>
                        </a:rPr>
                        <a:t>0.736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8463879"/>
                  </a:ext>
                </a:extLst>
              </a:tr>
              <a:tr h="3119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  <a:latin typeface="Century Gothic" panose="020B0502020202020204" pitchFamily="34" charset="0"/>
                        </a:rPr>
                        <a:t>1809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  <a:latin typeface="Century Gothic" panose="020B0502020202020204" pitchFamily="34" charset="0"/>
                        </a:rPr>
                        <a:t>95.14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  <a:latin typeface="Century Gothic" panose="020B0502020202020204" pitchFamily="34" charset="0"/>
                        </a:rPr>
                        <a:t>0.582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8648860"/>
                  </a:ext>
                </a:extLst>
              </a:tr>
              <a:tr h="3119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  <a:latin typeface="Century Gothic" panose="020B0502020202020204" pitchFamily="34" charset="0"/>
                        </a:rPr>
                        <a:t>1811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  <a:latin typeface="Century Gothic" panose="020B0502020202020204" pitchFamily="34" charset="0"/>
                        </a:rPr>
                        <a:t>97.92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  <a:latin typeface="Century Gothic" panose="020B0502020202020204" pitchFamily="34" charset="0"/>
                        </a:rPr>
                        <a:t>0.562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218855"/>
                  </a:ext>
                </a:extLst>
              </a:tr>
              <a:tr h="3119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  <a:latin typeface="Century Gothic" panose="020B0502020202020204" pitchFamily="34" charset="0"/>
                        </a:rPr>
                        <a:t>1819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  <a:latin typeface="Century Gothic" panose="020B0502020202020204" pitchFamily="34" charset="0"/>
                        </a:rPr>
                        <a:t>97.22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  <a:latin typeface="Century Gothic" panose="020B0502020202020204" pitchFamily="34" charset="0"/>
                        </a:rPr>
                        <a:t>0.616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3498849"/>
                  </a:ext>
                </a:extLst>
              </a:tr>
              <a:tr h="3119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  <a:latin typeface="Century Gothic" panose="020B0502020202020204" pitchFamily="34" charset="0"/>
                        </a:rPr>
                        <a:t>1820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  <a:latin typeface="Century Gothic" panose="020B0502020202020204" pitchFamily="34" charset="0"/>
                        </a:rPr>
                        <a:t>67.36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  <a:latin typeface="Century Gothic" panose="020B0502020202020204" pitchFamily="34" charset="0"/>
                        </a:rPr>
                        <a:t>1.618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724496"/>
                  </a:ext>
                </a:extLst>
              </a:tr>
              <a:tr h="3119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  <a:latin typeface="Century Gothic" panose="020B0502020202020204" pitchFamily="34" charset="0"/>
                        </a:rPr>
                        <a:t>1830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  <a:latin typeface="Century Gothic" panose="020B0502020202020204" pitchFamily="34" charset="0"/>
                        </a:rPr>
                        <a:t>93.06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  <a:latin typeface="Century Gothic" panose="020B0502020202020204" pitchFamily="34" charset="0"/>
                        </a:rPr>
                        <a:t>0.630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5787873"/>
                  </a:ext>
                </a:extLst>
              </a:tr>
            </a:tbl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50D1849-7CFA-DFE9-3773-D1E5F1886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905" y="1233375"/>
            <a:ext cx="7578791" cy="820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Accuracy (%): </a:t>
            </a:r>
            <a:r>
              <a:rPr lang="en-US" sz="1800" dirty="0">
                <a:latin typeface="Century Gothic" panose="020B0502020202020204" pitchFamily="34" charset="0"/>
              </a:rPr>
              <a:t>M=90.74, SD=10.38, Range 67.36-100</a:t>
            </a:r>
          </a:p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Response Time (sec): </a:t>
            </a:r>
            <a:r>
              <a:rPr lang="en-US" sz="1800" dirty="0">
                <a:latin typeface="Century Gothic" panose="020B0502020202020204" pitchFamily="34" charset="0"/>
              </a:rPr>
              <a:t>M=0.746, SD=0.333, Range 0.562-1.618</a:t>
            </a: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A635A2-930D-8215-C7C2-C7F0DC51F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098" y="2499483"/>
            <a:ext cx="5235565" cy="311906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9E57717-279F-B537-27A5-A60B085FC80A}"/>
              </a:ext>
            </a:extLst>
          </p:cNvPr>
          <p:cNvSpPr txBox="1">
            <a:spLocks/>
          </p:cNvSpPr>
          <p:nvPr/>
        </p:nvSpPr>
        <p:spPr>
          <a:xfrm>
            <a:off x="1531494" y="5899194"/>
            <a:ext cx="8417811" cy="82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Accuracy </a:t>
            </a:r>
            <a:r>
              <a:rPr lang="en-US" sz="1800" dirty="0">
                <a:latin typeface="Century Gothic" panose="020B0502020202020204" pitchFamily="34" charset="0"/>
              </a:rPr>
              <a:t>for all trials per condition (Angry, Happy, Neutral)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Response Time (sec) </a:t>
            </a:r>
            <a:r>
              <a:rPr lang="en-US" sz="1800" dirty="0">
                <a:latin typeface="Century Gothic" panose="020B0502020202020204" pitchFamily="34" charset="0"/>
              </a:rPr>
              <a:t>for Go-Trials per condition (Angry, Happy, Neutral)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918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C5654-0C05-0DCC-680C-EADED73CA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09" y="1262443"/>
            <a:ext cx="5257800" cy="820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Single Subject, </a:t>
            </a:r>
            <a:r>
              <a:rPr lang="en-US" sz="2000" b="1" dirty="0"/>
              <a:t>Go &gt; No-Go </a:t>
            </a:r>
            <a:r>
              <a:rPr lang="en-US" sz="2000" dirty="0"/>
              <a:t>(across all trials)</a:t>
            </a:r>
          </a:p>
          <a:p>
            <a:pPr marL="0" indent="0">
              <a:buNone/>
            </a:pPr>
            <a:r>
              <a:rPr lang="en-US" sz="2000" dirty="0"/>
              <a:t>Whole-brain, p=0.001 (uncorrected) </a:t>
            </a:r>
          </a:p>
          <a:p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033D80-8AFE-78DC-47C2-DF43ED9E348B}"/>
              </a:ext>
            </a:extLst>
          </p:cNvPr>
          <p:cNvSpPr txBox="1">
            <a:spLocks/>
          </p:cNvSpPr>
          <p:nvPr/>
        </p:nvSpPr>
        <p:spPr>
          <a:xfrm>
            <a:off x="-147592" y="22640"/>
            <a:ext cx="12110992" cy="1210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42F62"/>
                </a:solidFill>
                <a:latin typeface="Century Gothic" panose="020B0502020202020204" pitchFamily="34" charset="0"/>
              </a:rPr>
              <a:t>2. Response Inhibition – Neural Results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141F2B1-8CD7-0D62-8A01-9890D3B0C07B}"/>
              </a:ext>
            </a:extLst>
          </p:cNvPr>
          <p:cNvSpPr txBox="1">
            <a:spLocks/>
          </p:cNvSpPr>
          <p:nvPr/>
        </p:nvSpPr>
        <p:spPr>
          <a:xfrm>
            <a:off x="2124009" y="2392744"/>
            <a:ext cx="3429000" cy="82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Right-handed Subject</a:t>
            </a:r>
          </a:p>
          <a:p>
            <a:pPr marL="0" indent="0" algn="ctr">
              <a:buNone/>
            </a:pPr>
            <a:r>
              <a:rPr lang="en-US" sz="2000" b="1" dirty="0"/>
              <a:t>Left Motor Cortex</a:t>
            </a:r>
            <a:endParaRPr lang="en-US" sz="2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B8D337-28C9-5C6B-8C16-58A0392B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287894"/>
            <a:ext cx="3134215" cy="2798734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8898466-0D75-BD33-F6DF-B91B81BDC5DA}"/>
              </a:ext>
            </a:extLst>
          </p:cNvPr>
          <p:cNvSpPr txBox="1">
            <a:spLocks/>
          </p:cNvSpPr>
          <p:nvPr/>
        </p:nvSpPr>
        <p:spPr>
          <a:xfrm>
            <a:off x="6099109" y="2392743"/>
            <a:ext cx="3429000" cy="82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Left-handed Subject</a:t>
            </a:r>
          </a:p>
          <a:p>
            <a:pPr marL="0" indent="0" algn="ctr">
              <a:buNone/>
            </a:pPr>
            <a:r>
              <a:rPr lang="en-US" sz="2000" b="1" dirty="0"/>
              <a:t>Right Motor Cortex</a:t>
            </a:r>
            <a:endParaRPr lang="en-US" sz="2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943AC22-8999-4DB7-C0D4-D5DE10614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502" y="3213100"/>
            <a:ext cx="3134214" cy="283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86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C5654-0C05-0DCC-680C-EADED73CA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09" y="1262443"/>
            <a:ext cx="5257800" cy="820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Single Subject, </a:t>
            </a:r>
            <a:r>
              <a:rPr lang="en-US" sz="2000" b="1" dirty="0"/>
              <a:t>Go &gt; No-Go </a:t>
            </a:r>
            <a:r>
              <a:rPr lang="en-US" sz="2000" dirty="0"/>
              <a:t>(across all trials)</a:t>
            </a:r>
          </a:p>
          <a:p>
            <a:pPr marL="0" indent="0">
              <a:buNone/>
            </a:pPr>
            <a:r>
              <a:rPr lang="en-US" sz="2000" dirty="0"/>
              <a:t>Whole-brain, p=0.001 (uncorrected) </a:t>
            </a:r>
          </a:p>
          <a:p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033D80-8AFE-78DC-47C2-DF43ED9E348B}"/>
              </a:ext>
            </a:extLst>
          </p:cNvPr>
          <p:cNvSpPr txBox="1">
            <a:spLocks/>
          </p:cNvSpPr>
          <p:nvPr/>
        </p:nvSpPr>
        <p:spPr>
          <a:xfrm>
            <a:off x="-147592" y="22640"/>
            <a:ext cx="12110992" cy="1210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42F62"/>
                </a:solidFill>
                <a:latin typeface="Century Gothic" panose="020B0502020202020204" pitchFamily="34" charset="0"/>
              </a:rPr>
              <a:t>2. Response Inhibition – Neural Results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AFE09E-1BC6-CDFD-9DC0-B6A3CB49E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15" y="3353587"/>
            <a:ext cx="3074985" cy="2798735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10C5862-B77C-8357-FAAC-7C78BA61483F}"/>
              </a:ext>
            </a:extLst>
          </p:cNvPr>
          <p:cNvSpPr txBox="1">
            <a:spLocks/>
          </p:cNvSpPr>
          <p:nvPr/>
        </p:nvSpPr>
        <p:spPr>
          <a:xfrm>
            <a:off x="856457" y="2534117"/>
            <a:ext cx="2501899" cy="82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Bilateral Lateral </a:t>
            </a:r>
          </a:p>
          <a:p>
            <a:pPr marL="0" indent="0" algn="ctr">
              <a:buNone/>
            </a:pPr>
            <a:r>
              <a:rPr lang="en-US" sz="2000" b="1" dirty="0"/>
              <a:t>Orbitofrontal Cortex</a:t>
            </a:r>
            <a:endParaRPr lang="en-US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C0FE05-1808-1136-7710-5CAAD1439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183" y="3353586"/>
            <a:ext cx="3041902" cy="2798733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6E275FF-2D9A-1471-E731-3376A555DBC3}"/>
              </a:ext>
            </a:extLst>
          </p:cNvPr>
          <p:cNvSpPr txBox="1">
            <a:spLocks/>
          </p:cNvSpPr>
          <p:nvPr/>
        </p:nvSpPr>
        <p:spPr>
          <a:xfrm>
            <a:off x="4382183" y="2504162"/>
            <a:ext cx="3314700" cy="853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Bilateral</a:t>
            </a:r>
          </a:p>
          <a:p>
            <a:pPr marL="0" indent="0" algn="ctr">
              <a:buNone/>
            </a:pPr>
            <a:r>
              <a:rPr lang="en-US" sz="2000" b="1" dirty="0"/>
              <a:t>Parietal Cortex 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DAD8BE-61AC-7E77-3896-DD1BC9BC1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6274" y="3957035"/>
            <a:ext cx="4107126" cy="163633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816530-A483-0874-AE7D-391F0A3D83B0}"/>
              </a:ext>
            </a:extLst>
          </p:cNvPr>
          <p:cNvSpPr txBox="1">
            <a:spLocks/>
          </p:cNvSpPr>
          <p:nvPr/>
        </p:nvSpPr>
        <p:spPr>
          <a:xfrm>
            <a:off x="8167556" y="2675912"/>
            <a:ext cx="3429000" cy="82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Right Insula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C48F54-37F6-57D1-9997-A6115EF513AE}"/>
              </a:ext>
            </a:extLst>
          </p:cNvPr>
          <p:cNvSpPr txBox="1">
            <a:spLocks/>
          </p:cNvSpPr>
          <p:nvPr/>
        </p:nvSpPr>
        <p:spPr>
          <a:xfrm>
            <a:off x="3030094" y="6425181"/>
            <a:ext cx="8417811" cy="82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</a:rPr>
              <a:t>Analysis per condition </a:t>
            </a:r>
            <a:r>
              <a:rPr lang="en-US" sz="1800" b="1" dirty="0">
                <a:latin typeface="Century Gothic" panose="020B0502020202020204" pitchFamily="34" charset="0"/>
              </a:rPr>
              <a:t>(Angry, Happy, Neutral)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b="1" dirty="0">
              <a:latin typeface="Century Gothic" panose="020B0502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851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C69DF-13AD-244D-B0BE-2BECCA14B1F4}"/>
              </a:ext>
            </a:extLst>
          </p:cNvPr>
          <p:cNvSpPr txBox="1">
            <a:spLocks/>
          </p:cNvSpPr>
          <p:nvPr/>
        </p:nvSpPr>
        <p:spPr>
          <a:xfrm>
            <a:off x="1544658" y="2818796"/>
            <a:ext cx="8651809" cy="82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C87838-63F0-896F-A033-285574B78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00574"/>
              </p:ext>
            </p:extLst>
          </p:nvPr>
        </p:nvGraphicFramePr>
        <p:xfrm>
          <a:off x="1906608" y="2721540"/>
          <a:ext cx="7552731" cy="386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105">
                  <a:extLst>
                    <a:ext uri="{9D8B030D-6E8A-4147-A177-3AD203B41FA5}">
                      <a16:colId xmlns:a16="http://schemas.microsoft.com/office/drawing/2014/main" val="1736590946"/>
                    </a:ext>
                  </a:extLst>
                </a:gridCol>
                <a:gridCol w="1549945">
                  <a:extLst>
                    <a:ext uri="{9D8B030D-6E8A-4147-A177-3AD203B41FA5}">
                      <a16:colId xmlns:a16="http://schemas.microsoft.com/office/drawing/2014/main" val="149831354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143700002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2704537391"/>
                    </a:ext>
                  </a:extLst>
                </a:gridCol>
                <a:gridCol w="1504356">
                  <a:extLst>
                    <a:ext uri="{9D8B030D-6E8A-4147-A177-3AD203B41FA5}">
                      <a16:colId xmlns:a16="http://schemas.microsoft.com/office/drawing/2014/main" val="2848635694"/>
                    </a:ext>
                  </a:extLst>
                </a:gridCol>
              </a:tblGrid>
              <a:tr h="6502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Subject ID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Positive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Mundane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Traumatic #1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Traumatic #2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1091467"/>
                  </a:ext>
                </a:extLst>
              </a:tr>
              <a:tr h="35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1783</a:t>
                      </a:r>
                      <a:endParaRPr lang="en-US" sz="1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2:14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1:41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2:49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41996675"/>
                  </a:ext>
                </a:extLst>
              </a:tr>
              <a:tr h="35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u="none" strike="noStrike">
                          <a:solidFill>
                            <a:schemeClr val="bg1"/>
                          </a:solidFill>
                          <a:effectLst/>
                        </a:rPr>
                        <a:t>1784</a:t>
                      </a:r>
                      <a:endParaRPr lang="en-US" sz="1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2:49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1:10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1:43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5307805"/>
                  </a:ext>
                </a:extLst>
              </a:tr>
              <a:tr h="35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u="none" strike="noStrike">
                          <a:solidFill>
                            <a:schemeClr val="bg1"/>
                          </a:solidFill>
                          <a:effectLst/>
                        </a:rPr>
                        <a:t>1807</a:t>
                      </a:r>
                      <a:endParaRPr lang="en-US" sz="1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2:03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1:27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1:35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1:37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2416745"/>
                  </a:ext>
                </a:extLst>
              </a:tr>
              <a:tr h="35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u="none" strike="noStrike">
                          <a:solidFill>
                            <a:schemeClr val="bg1"/>
                          </a:solidFill>
                          <a:effectLst/>
                        </a:rPr>
                        <a:t>1808</a:t>
                      </a:r>
                      <a:endParaRPr lang="en-US" sz="1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4:39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4:28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2:53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2:17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81288822"/>
                  </a:ext>
                </a:extLst>
              </a:tr>
              <a:tr h="35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u="none" strike="noStrike">
                          <a:solidFill>
                            <a:schemeClr val="bg1"/>
                          </a:solidFill>
                          <a:effectLst/>
                        </a:rPr>
                        <a:t>1811</a:t>
                      </a:r>
                      <a:endParaRPr lang="en-US" sz="1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1:55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0:53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2:12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1:46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4117959"/>
                  </a:ext>
                </a:extLst>
              </a:tr>
              <a:tr h="35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u="none" strike="noStrike">
                          <a:solidFill>
                            <a:schemeClr val="bg1"/>
                          </a:solidFill>
                          <a:effectLst/>
                        </a:rPr>
                        <a:t>1809</a:t>
                      </a:r>
                      <a:endParaRPr lang="en-US" sz="1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3:34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2:55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3:50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4:05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98791950"/>
                  </a:ext>
                </a:extLst>
              </a:tr>
              <a:tr h="35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u="none" strike="noStrike">
                          <a:solidFill>
                            <a:schemeClr val="bg1"/>
                          </a:solidFill>
                          <a:effectLst/>
                        </a:rPr>
                        <a:t>1820</a:t>
                      </a:r>
                      <a:endParaRPr lang="en-US" sz="1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0:51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0:48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2:34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1:46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7785945"/>
                  </a:ext>
                </a:extLst>
              </a:tr>
              <a:tr h="35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u="none" strike="noStrike">
                          <a:solidFill>
                            <a:schemeClr val="bg1"/>
                          </a:solidFill>
                          <a:effectLst/>
                        </a:rPr>
                        <a:t>1819</a:t>
                      </a:r>
                      <a:endParaRPr lang="en-US" sz="1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6:17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5:00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6:51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4:35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44806872"/>
                  </a:ext>
                </a:extLst>
              </a:tr>
              <a:tr h="3570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1830</a:t>
                      </a:r>
                      <a:endParaRPr lang="en-US" sz="1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6:56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3:11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6:16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6:00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83659272"/>
                  </a:ext>
                </a:extLst>
              </a:tr>
            </a:tbl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9248606C-15F7-8289-E21B-399B233A150B}"/>
              </a:ext>
            </a:extLst>
          </p:cNvPr>
          <p:cNvSpPr txBox="1">
            <a:spLocks/>
          </p:cNvSpPr>
          <p:nvPr/>
        </p:nvSpPr>
        <p:spPr>
          <a:xfrm>
            <a:off x="-99200" y="72423"/>
            <a:ext cx="12110992" cy="1210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42F62"/>
                </a:solidFill>
                <a:latin typeface="Century Gothic" panose="020B0502020202020204" pitchFamily="34" charset="0"/>
              </a:rPr>
              <a:t>3. Free Recall Task</a:t>
            </a:r>
          </a:p>
        </p:txBody>
      </p:sp>
      <p:pic>
        <p:nvPicPr>
          <p:cNvPr id="15" name="Google Shape;166;p18">
            <a:extLst>
              <a:ext uri="{FF2B5EF4-FFF2-40B4-BE49-F238E27FC236}">
                <a16:creationId xmlns:a16="http://schemas.microsoft.com/office/drawing/2014/main" id="{03C1CE33-1339-818B-6F8E-A39532301A21}"/>
              </a:ext>
            </a:extLst>
          </p:cNvPr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2465" y="2013141"/>
            <a:ext cx="1175939" cy="90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4" descr="50 things that make you happy | How to be happier">
            <a:extLst>
              <a:ext uri="{FF2B5EF4-FFF2-40B4-BE49-F238E27FC236}">
                <a16:creationId xmlns:a16="http://schemas.microsoft.com/office/drawing/2014/main" id="{4C01A8AC-8E67-DCD5-1C36-1B602A263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815" y="1936465"/>
            <a:ext cx="1353689" cy="90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oogle Shape;167;p18">
            <a:extLst>
              <a:ext uri="{FF2B5EF4-FFF2-40B4-BE49-F238E27FC236}">
                <a16:creationId xmlns:a16="http://schemas.microsoft.com/office/drawing/2014/main" id="{B761FB54-6415-F680-F3A0-5F612CA1D721}"/>
              </a:ext>
            </a:extLst>
          </p:cNvPr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0424" y="2013141"/>
            <a:ext cx="1303880" cy="79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67;p18">
            <a:extLst>
              <a:ext uri="{FF2B5EF4-FFF2-40B4-BE49-F238E27FC236}">
                <a16:creationId xmlns:a16="http://schemas.microsoft.com/office/drawing/2014/main" id="{19D647DB-3DA9-BF18-1530-A2282D48C928}"/>
              </a:ext>
            </a:extLst>
          </p:cNvPr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1587" y="2042910"/>
            <a:ext cx="1303880" cy="7960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85B5736-59E5-4B05-2CCC-C5E563AD3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860502"/>
              </p:ext>
            </p:extLst>
          </p:nvPr>
        </p:nvGraphicFramePr>
        <p:xfrm>
          <a:off x="1842736" y="1212912"/>
          <a:ext cx="7552731" cy="35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105">
                  <a:extLst>
                    <a:ext uri="{9D8B030D-6E8A-4147-A177-3AD203B41FA5}">
                      <a16:colId xmlns:a16="http://schemas.microsoft.com/office/drawing/2014/main" val="3844678924"/>
                    </a:ext>
                  </a:extLst>
                </a:gridCol>
                <a:gridCol w="1549945">
                  <a:extLst>
                    <a:ext uri="{9D8B030D-6E8A-4147-A177-3AD203B41FA5}">
                      <a16:colId xmlns:a16="http://schemas.microsoft.com/office/drawing/2014/main" val="3472565571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338677900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3872635632"/>
                    </a:ext>
                  </a:extLst>
                </a:gridCol>
                <a:gridCol w="1504356">
                  <a:extLst>
                    <a:ext uri="{9D8B030D-6E8A-4147-A177-3AD203B41FA5}">
                      <a16:colId xmlns:a16="http://schemas.microsoft.com/office/drawing/2014/main" val="1984445214"/>
                    </a:ext>
                  </a:extLst>
                </a:gridCol>
              </a:tblGrid>
              <a:tr h="3570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Average</a:t>
                      </a:r>
                      <a:endParaRPr lang="en-US" sz="1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3:28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2:23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3:24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3:09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241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330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48606C-15F7-8289-E21B-399B233A150B}"/>
              </a:ext>
            </a:extLst>
          </p:cNvPr>
          <p:cNvSpPr txBox="1">
            <a:spLocks/>
          </p:cNvSpPr>
          <p:nvPr/>
        </p:nvSpPr>
        <p:spPr>
          <a:xfrm>
            <a:off x="-99200" y="72423"/>
            <a:ext cx="12110992" cy="1210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42F62"/>
                </a:solidFill>
                <a:latin typeface="Century Gothic" panose="020B0502020202020204" pitchFamily="34" charset="0"/>
              </a:rPr>
              <a:t>3. Free Recall Task – Behavioral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462C9-A789-7A77-3A4B-3C6039896006}"/>
              </a:ext>
            </a:extLst>
          </p:cNvPr>
          <p:cNvSpPr txBox="1"/>
          <p:nvPr/>
        </p:nvSpPr>
        <p:spPr>
          <a:xfrm>
            <a:off x="7417597" y="2181700"/>
            <a:ext cx="312579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002060"/>
                </a:solidFill>
                <a:effectLst/>
                <a:latin typeface="Century Gothic" panose="020B0502020202020204" pitchFamily="34" charset="0"/>
              </a:rPr>
              <a:t>"How do you feel right now?" </a:t>
            </a:r>
          </a:p>
          <a:p>
            <a:pPr algn="ctr"/>
            <a:r>
              <a:rPr lang="en-US" sz="1100" b="0" i="0" dirty="0">
                <a:solidFill>
                  <a:srgbClr val="1D1C1D"/>
                </a:solidFill>
                <a:effectLst/>
                <a:latin typeface="Century Gothic" panose="020B0502020202020204" pitchFamily="34" charset="0"/>
              </a:rPr>
              <a:t>Unpleasant (0) to Pleasant (9)</a:t>
            </a:r>
            <a:endParaRPr lang="en-US" sz="1100"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8B871-A73C-5933-5FD5-CFD6C8D0E2DE}"/>
              </a:ext>
            </a:extLst>
          </p:cNvPr>
          <p:cNvSpPr txBox="1"/>
          <p:nvPr/>
        </p:nvSpPr>
        <p:spPr>
          <a:xfrm>
            <a:off x="620318" y="2181700"/>
            <a:ext cx="414813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002060"/>
                </a:solidFill>
                <a:effectLst/>
                <a:latin typeface="Century Gothic" panose="020B0502020202020204" pitchFamily="34" charset="0"/>
              </a:rPr>
              <a:t>"How vivid was the memory?" </a:t>
            </a:r>
          </a:p>
          <a:p>
            <a:pPr algn="ctr"/>
            <a:r>
              <a:rPr lang="en-US" sz="1100" b="0" i="0" dirty="0">
                <a:solidFill>
                  <a:srgbClr val="1D1C1D"/>
                </a:solidFill>
                <a:effectLst/>
                <a:latin typeface="Century Gothic" panose="020B0502020202020204" pitchFamily="34" charset="0"/>
              </a:rPr>
              <a:t>Not Vivid At All (0) to Extremely Vivid (9)</a:t>
            </a:r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B4BA706C-1A83-355E-7897-FFA6F22E00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4360348"/>
              </p:ext>
            </p:extLst>
          </p:nvPr>
        </p:nvGraphicFramePr>
        <p:xfrm>
          <a:off x="6267450" y="2674143"/>
          <a:ext cx="5181600" cy="3043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14C551BB-21CB-0C6F-A594-3F5BB69625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3174735"/>
              </p:ext>
            </p:extLst>
          </p:nvPr>
        </p:nvGraphicFramePr>
        <p:xfrm>
          <a:off x="426243" y="2674143"/>
          <a:ext cx="4548188" cy="3043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260C8C7-53B9-8F38-B297-66E35B855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1248120"/>
            <a:ext cx="9388409" cy="7503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b="1" dirty="0">
                <a:latin typeface="Century Gothic" panose="020B0502020202020204" pitchFamily="34" charset="0"/>
              </a:rPr>
              <a:t>Post-Recall Feeling: </a:t>
            </a:r>
            <a:r>
              <a:rPr lang="en-US" sz="1600" dirty="0">
                <a:latin typeface="Century Gothic" panose="020B0502020202020204" pitchFamily="34" charset="0"/>
              </a:rPr>
              <a:t>Mundane (5.6) &gt; Positive (4.9) &gt; Trauma (3.4)</a:t>
            </a:r>
          </a:p>
          <a:p>
            <a:pPr marL="0" indent="0" algn="ctr">
              <a:buNone/>
            </a:pPr>
            <a:r>
              <a:rPr lang="en-US" sz="1600" b="1" dirty="0">
                <a:latin typeface="Century Gothic" panose="020B0502020202020204" pitchFamily="34" charset="0"/>
              </a:rPr>
              <a:t>Memory Vividness: </a:t>
            </a:r>
            <a:r>
              <a:rPr lang="en-US" sz="1600" dirty="0">
                <a:latin typeface="Century Gothic" panose="020B0502020202020204" pitchFamily="34" charset="0"/>
              </a:rPr>
              <a:t>Trauma (6.6) &gt; Positive (6.4) &gt; Mundane (5.8) </a:t>
            </a:r>
          </a:p>
        </p:txBody>
      </p:sp>
    </p:spTree>
    <p:extLst>
      <p:ext uri="{BB962C8B-B14F-4D97-AF65-F5344CB8AC3E}">
        <p14:creationId xmlns:p14="http://schemas.microsoft.com/office/powerpoint/2010/main" val="3444992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13BC7AC-7550-4869-A453-D3CC7060D760}"/>
              </a:ext>
            </a:extLst>
          </p:cNvPr>
          <p:cNvSpPr txBox="1">
            <a:spLocks/>
          </p:cNvSpPr>
          <p:nvPr/>
        </p:nvSpPr>
        <p:spPr>
          <a:xfrm>
            <a:off x="-147592" y="22640"/>
            <a:ext cx="12110992" cy="1210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42F62"/>
                </a:solidFill>
                <a:latin typeface="Century Gothic" panose="020B0502020202020204" pitchFamily="34" charset="0"/>
              </a:rPr>
              <a:t>3. Free Recall – Neural Results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14C9418-7D71-9EA8-0567-BFD887EED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100" y="1238059"/>
            <a:ext cx="9388409" cy="16099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latin typeface="Century Gothic" panose="020B0502020202020204" pitchFamily="34" charset="0"/>
              </a:rPr>
              <a:t>Brain connectivity patterns during </a:t>
            </a:r>
            <a:r>
              <a:rPr lang="en-US" sz="1800" b="1" dirty="0">
                <a:latin typeface="Century Gothic" panose="020B0502020202020204" pitchFamily="34" charset="0"/>
              </a:rPr>
              <a:t>Traumatic/Stressful recall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n-US" sz="1800" dirty="0">
                <a:latin typeface="Century Gothic" panose="020B0502020202020204" pitchFamily="34" charset="0"/>
              </a:rPr>
              <a:t>Whole-Brain Seed-to-Voxel Analysis (p&lt;0.001 uncorrected)</a:t>
            </a:r>
          </a:p>
          <a:p>
            <a:pPr marL="0" indent="0" algn="ctr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C69DF-13AD-244D-B0BE-2BECCA14B1F4}"/>
              </a:ext>
            </a:extLst>
          </p:cNvPr>
          <p:cNvSpPr txBox="1">
            <a:spLocks/>
          </p:cNvSpPr>
          <p:nvPr/>
        </p:nvSpPr>
        <p:spPr>
          <a:xfrm>
            <a:off x="1333500" y="3018821"/>
            <a:ext cx="8651809" cy="82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AB245-247E-DFB4-7E7A-0515D3A8FEE5}"/>
              </a:ext>
            </a:extLst>
          </p:cNvPr>
          <p:cNvSpPr txBox="1"/>
          <p:nvPr/>
        </p:nvSpPr>
        <p:spPr>
          <a:xfrm>
            <a:off x="468627" y="2468121"/>
            <a:ext cx="108785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u="sng" dirty="0">
                <a:latin typeface="Century Gothic" panose="020B0502020202020204" pitchFamily="34" charset="0"/>
              </a:rPr>
              <a:t>Seed – Left Hippocampus</a:t>
            </a:r>
            <a:r>
              <a:rPr lang="en-US" sz="1800" u="sng" dirty="0">
                <a:latin typeface="Century Gothic" panose="020B0502020202020204" pitchFamily="34" charset="0"/>
              </a:rPr>
              <a:t>:</a:t>
            </a:r>
            <a:r>
              <a:rPr lang="en-US" sz="1800" dirty="0">
                <a:latin typeface="Century Gothic" panose="020B0502020202020204" pitchFamily="34" charset="0"/>
              </a:rPr>
              <a:t> positive functional connectivity with right </a:t>
            </a:r>
            <a:r>
              <a:rPr lang="en-US" sz="1800" b="1" dirty="0">
                <a:latin typeface="Century Gothic" panose="020B0502020202020204" pitchFamily="34" charset="0"/>
              </a:rPr>
              <a:t>Inferior Frontal Gyrus</a:t>
            </a:r>
            <a:r>
              <a:rPr lang="en-US" sz="1800" dirty="0">
                <a:latin typeface="Century Gothic" panose="020B0502020202020204" pitchFamily="34" charset="0"/>
              </a:rPr>
              <a:t>, and negative functional connectivity with bilateral </a:t>
            </a:r>
            <a:r>
              <a:rPr lang="en-US" sz="1800" b="1" dirty="0">
                <a:latin typeface="Century Gothic" panose="020B0502020202020204" pitchFamily="34" charset="0"/>
              </a:rPr>
              <a:t>Superior Frontal Gyrus</a:t>
            </a:r>
            <a:r>
              <a:rPr lang="en-US" sz="1800" dirty="0">
                <a:latin typeface="Century Gothic" panose="020B0502020202020204" pitchFamily="34" charset="0"/>
              </a:rPr>
              <a:t>.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9AB66B-51C6-618B-880F-FD5584F4C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738" y="3699498"/>
            <a:ext cx="2994090" cy="2961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0710AC-2CCB-34C5-48D7-767127F85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026" y="3699498"/>
            <a:ext cx="3011261" cy="296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50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D9CE0DB-0FCC-A405-2927-D4CA714F27F4}"/>
              </a:ext>
            </a:extLst>
          </p:cNvPr>
          <p:cNvSpPr txBox="1">
            <a:spLocks/>
          </p:cNvSpPr>
          <p:nvPr/>
        </p:nvSpPr>
        <p:spPr>
          <a:xfrm>
            <a:off x="480881" y="72506"/>
            <a:ext cx="10959856" cy="852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3FEC4D-3FF2-F35E-13AB-A3804E43AD78}"/>
              </a:ext>
            </a:extLst>
          </p:cNvPr>
          <p:cNvSpPr txBox="1">
            <a:spLocks/>
          </p:cNvSpPr>
          <p:nvPr/>
        </p:nvSpPr>
        <p:spPr>
          <a:xfrm>
            <a:off x="2057951" y="228600"/>
            <a:ext cx="7427648" cy="12107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solidFill>
                  <a:srgbClr val="042F62"/>
                </a:solidFill>
                <a:latin typeface="Century Gothic" panose="020B0502020202020204" pitchFamily="34" charset="0"/>
              </a:rPr>
              <a:t>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D63D5-BA52-93FE-F491-CCC5902ABE18}"/>
              </a:ext>
            </a:extLst>
          </p:cNvPr>
          <p:cNvSpPr txBox="1"/>
          <p:nvPr/>
        </p:nvSpPr>
        <p:spPr>
          <a:xfrm>
            <a:off x="549749" y="1708717"/>
            <a:ext cx="10822119" cy="3898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sz="2400" b="1" dirty="0">
                <a:latin typeface="Century Gothic" panose="020B0502020202020204" pitchFamily="34" charset="0"/>
              </a:rPr>
              <a:t>PTSD</a:t>
            </a:r>
            <a:r>
              <a:rPr lang="he-IL" sz="2400" b="1" dirty="0">
                <a:latin typeface="Century Gothic" panose="020B0502020202020204" pitchFamily="34" charset="0"/>
              </a:rPr>
              <a:t> </a:t>
            </a:r>
            <a:r>
              <a:rPr lang="en-US" sz="2400" b="1" dirty="0">
                <a:latin typeface="Century Gothic" panose="020B0502020202020204" pitchFamily="34" charset="0"/>
              </a:rPr>
              <a:t>Subtyping Study </a:t>
            </a:r>
            <a:r>
              <a:rPr lang="en-US" sz="2400" dirty="0">
                <a:latin typeface="Century Gothic" panose="020B0502020202020204" pitchFamily="34" charset="0"/>
              </a:rPr>
              <a:t>–</a:t>
            </a:r>
            <a:r>
              <a:rPr lang="he-IL" sz="2400" dirty="0">
                <a:latin typeface="Century Gothic" panose="020B0502020202020204" pitchFamily="34" charset="0"/>
              </a:rPr>
              <a:t> </a:t>
            </a:r>
            <a:r>
              <a:rPr lang="en-US" sz="2400" dirty="0">
                <a:latin typeface="Century Gothic" panose="020B0502020202020204" pitchFamily="34" charset="0"/>
              </a:rPr>
              <a:t>fMRI design &amp; initial results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sz="2400" b="1" dirty="0">
                <a:latin typeface="Century Gothic" panose="020B0502020202020204" pitchFamily="34" charset="0"/>
              </a:rPr>
              <a:t>fMRI Analysis Pipeline  </a:t>
            </a:r>
            <a:r>
              <a:rPr lang="en-US" sz="2400" dirty="0">
                <a:latin typeface="Century Gothic" panose="020B0502020202020204" pitchFamily="34" charset="0"/>
              </a:rPr>
              <a:t>– from raw DCM files to activation maps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latin typeface="Century Gothic" panose="020B0502020202020204" pitchFamily="34" charset="0"/>
              </a:rPr>
              <a:t>Functional Connectivity Analysis </a:t>
            </a:r>
            <a:r>
              <a:rPr lang="en-US" sz="2400" dirty="0">
                <a:latin typeface="Century Gothic" panose="020B0502020202020204" pitchFamily="34" charset="0"/>
              </a:rPr>
              <a:t>– CONN toolbox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endParaRPr lang="en-US" sz="2400" b="1" dirty="0">
              <a:latin typeface="Century Gothic" panose="020B0502020202020204" pitchFamily="34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latin typeface="Century Gothic" panose="020B0502020202020204" pitchFamily="34" charset="0"/>
              </a:rPr>
              <a:t>Discussion / Q&amp;A / Other Cool Stuff</a:t>
            </a:r>
          </a:p>
        </p:txBody>
      </p:sp>
    </p:spTree>
    <p:extLst>
      <p:ext uri="{BB962C8B-B14F-4D97-AF65-F5344CB8AC3E}">
        <p14:creationId xmlns:p14="http://schemas.microsoft.com/office/powerpoint/2010/main" val="3672525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C69DF-13AD-244D-B0BE-2BECCA14B1F4}"/>
              </a:ext>
            </a:extLst>
          </p:cNvPr>
          <p:cNvSpPr txBox="1">
            <a:spLocks/>
          </p:cNvSpPr>
          <p:nvPr/>
        </p:nvSpPr>
        <p:spPr>
          <a:xfrm>
            <a:off x="1333500" y="3018821"/>
            <a:ext cx="8651809" cy="82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31DE4C1-EE29-2C85-2E48-C6C1E381DF50}"/>
              </a:ext>
            </a:extLst>
          </p:cNvPr>
          <p:cNvSpPr txBox="1">
            <a:spLocks/>
          </p:cNvSpPr>
          <p:nvPr/>
        </p:nvSpPr>
        <p:spPr>
          <a:xfrm>
            <a:off x="468627" y="4554292"/>
            <a:ext cx="10878553" cy="4023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B4B75-87A7-950A-4203-5F9D7C501FE0}"/>
              </a:ext>
            </a:extLst>
          </p:cNvPr>
          <p:cNvSpPr txBox="1"/>
          <p:nvPr/>
        </p:nvSpPr>
        <p:spPr>
          <a:xfrm>
            <a:off x="738494" y="2423705"/>
            <a:ext cx="10019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latin typeface="Century Gothic" panose="020B0502020202020204" pitchFamily="34" charset="0"/>
              </a:rPr>
              <a:t>Seed – right Hippocampus:</a:t>
            </a:r>
            <a:r>
              <a:rPr lang="en-US" sz="1800" b="1" dirty="0">
                <a:latin typeface="Century Gothic" panose="020B0502020202020204" pitchFamily="34" charset="0"/>
              </a:rPr>
              <a:t> </a:t>
            </a:r>
            <a:r>
              <a:rPr lang="en-US" sz="1800" dirty="0">
                <a:latin typeface="Century Gothic" panose="020B0502020202020204" pitchFamily="34" charset="0"/>
              </a:rPr>
              <a:t>positive functional connectivity with right </a:t>
            </a:r>
            <a:r>
              <a:rPr lang="en-US" sz="1800" b="1" dirty="0">
                <a:latin typeface="Century Gothic" panose="020B0502020202020204" pitchFamily="34" charset="0"/>
              </a:rPr>
              <a:t>Amygdala</a:t>
            </a:r>
            <a:r>
              <a:rPr lang="en-US" sz="1400" b="1" dirty="0">
                <a:latin typeface="Century Gothic" panose="020B0502020202020204" pitchFamily="34" charset="0"/>
              </a:rPr>
              <a:t>,</a:t>
            </a:r>
            <a:r>
              <a:rPr lang="en-US" sz="1400" dirty="0">
                <a:latin typeface="Century Gothic" panose="020B0502020202020204" pitchFamily="34" charset="0"/>
              </a:rPr>
              <a:t> </a:t>
            </a:r>
            <a:r>
              <a:rPr lang="en-US" sz="1800" dirty="0">
                <a:latin typeface="Century Gothic" panose="020B0502020202020204" pitchFamily="34" charset="0"/>
              </a:rPr>
              <a:t>and negative functional connectivity with bilateral </a:t>
            </a:r>
            <a:r>
              <a:rPr lang="en-US" sz="1800" b="1" dirty="0">
                <a:latin typeface="Century Gothic" panose="020B0502020202020204" pitchFamily="34" charset="0"/>
              </a:rPr>
              <a:t>Superior Frontal Gyrus.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43544A-4754-680B-CDAB-1C3DDA774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013" y="3403071"/>
            <a:ext cx="3334902" cy="33349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E0A1B9-70C6-C8E8-4547-294A36173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525" y="3750758"/>
            <a:ext cx="2693761" cy="266440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2DFDCF9-DE39-F15B-6A85-9ECC3997B186}"/>
              </a:ext>
            </a:extLst>
          </p:cNvPr>
          <p:cNvSpPr txBox="1">
            <a:spLocks/>
          </p:cNvSpPr>
          <p:nvPr/>
        </p:nvSpPr>
        <p:spPr>
          <a:xfrm>
            <a:off x="-147592" y="22640"/>
            <a:ext cx="12110992" cy="1210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42F62"/>
                </a:solidFill>
                <a:latin typeface="Century Gothic" panose="020B0502020202020204" pitchFamily="34" charset="0"/>
              </a:rPr>
              <a:t>3. Free Recall – Neural Results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9CA5514-F707-0BD9-7A26-61D58932096E}"/>
              </a:ext>
            </a:extLst>
          </p:cNvPr>
          <p:cNvSpPr txBox="1">
            <a:spLocks/>
          </p:cNvSpPr>
          <p:nvPr/>
        </p:nvSpPr>
        <p:spPr>
          <a:xfrm>
            <a:off x="1054100" y="1238059"/>
            <a:ext cx="9388409" cy="82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Century Gothic" panose="020B0502020202020204" pitchFamily="34" charset="0"/>
              </a:rPr>
              <a:t>Brain connectivity patterns during </a:t>
            </a:r>
            <a:r>
              <a:rPr lang="en-US" sz="1800" b="1" dirty="0">
                <a:latin typeface="Century Gothic" panose="020B0502020202020204" pitchFamily="34" charset="0"/>
              </a:rPr>
              <a:t>Traumatic/Stressful recall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Century Gothic" panose="020B0502020202020204" pitchFamily="34" charset="0"/>
              </a:rPr>
              <a:t>Whole-Brain Seed-to-Voxel Analysis (p&lt;0.001 uncorrected)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459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033D80-8AFE-78DC-47C2-DF43ED9E348B}"/>
              </a:ext>
            </a:extLst>
          </p:cNvPr>
          <p:cNvSpPr txBox="1">
            <a:spLocks/>
          </p:cNvSpPr>
          <p:nvPr/>
        </p:nvSpPr>
        <p:spPr>
          <a:xfrm>
            <a:off x="1257300" y="1679924"/>
            <a:ext cx="10004761" cy="376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Part 2: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fMRI Analysis Pipeline – </a:t>
            </a:r>
          </a:p>
          <a:p>
            <a:pPr algn="ctr"/>
            <a:endParaRPr lang="en-US" sz="4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from raw DCM files to activation maps</a:t>
            </a:r>
          </a:p>
          <a:p>
            <a:pPr algn="ctr"/>
            <a:endParaRPr lang="en-US" sz="4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869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18">
            <a:extLst>
              <a:ext uri="{FF2B5EF4-FFF2-40B4-BE49-F238E27FC236}">
                <a16:creationId xmlns:a16="http://schemas.microsoft.com/office/drawing/2014/main" id="{B6711231-F6F2-4148-8A8C-23061CCF80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197" y="423102"/>
            <a:ext cx="10754642" cy="68937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" sz="3200" b="1" dirty="0">
                <a:solidFill>
                  <a:srgbClr val="042F62"/>
                </a:solidFill>
                <a:latin typeface="Century Gothic" panose="020B0502020202020204" pitchFamily="34" charset="0"/>
                <a:sym typeface="Calibri"/>
              </a:rPr>
              <a:t>fMRI Analysis Pipeline</a:t>
            </a:r>
            <a:endParaRPr sz="3200" b="1" kern="1200" dirty="0">
              <a:solidFill>
                <a:srgbClr val="042F62"/>
              </a:solidFill>
              <a:latin typeface="Century Gothic" panose="020B0502020202020204" pitchFamily="34" charset="0"/>
              <a:ea typeface="+mj-ea"/>
              <a:cs typeface="+mj-cs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A264C-6FE7-E9EC-B22F-42FEB4A26986}"/>
              </a:ext>
            </a:extLst>
          </p:cNvPr>
          <p:cNvSpPr/>
          <p:nvPr/>
        </p:nvSpPr>
        <p:spPr>
          <a:xfrm>
            <a:off x="767696" y="1427058"/>
            <a:ext cx="10007600" cy="3898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1" indent="-34290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  <a:sym typeface="Arial"/>
              </a:rPr>
              <a:t>Data Preparation</a:t>
            </a:r>
          </a:p>
          <a:p>
            <a:pPr marL="342900" marR="0" lvl="1" indent="-34290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endParaRPr lang="en-US" sz="2400" b="1" kern="0" dirty="0">
              <a:latin typeface="Century Gothic" panose="020B050202020202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1" indent="-34290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  <a:sym typeface="Arial"/>
              </a:rPr>
              <a:t>Preprocessing (fMRIprep)</a:t>
            </a:r>
          </a:p>
          <a:p>
            <a:pPr marL="342900" marR="0" lvl="1" indent="-34290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endParaRPr lang="en-US" sz="2400" b="1" kern="0" dirty="0">
              <a:latin typeface="Century Gothic" panose="020B050202020202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1" indent="-34290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  <a:sym typeface="Arial"/>
              </a:rPr>
              <a:t>First-level Analysis</a:t>
            </a:r>
          </a:p>
          <a:p>
            <a:pPr marL="342900" marR="0" lvl="1" indent="-34290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endParaRPr lang="en-US" sz="2400" b="1" kern="0" dirty="0">
              <a:latin typeface="Century Gothic" panose="020B050202020202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1" indent="-34290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  <a:sym typeface="Arial"/>
              </a:rPr>
              <a:t>Second-level Analysis</a:t>
            </a:r>
          </a:p>
        </p:txBody>
      </p:sp>
    </p:spTree>
    <p:extLst>
      <p:ext uri="{BB962C8B-B14F-4D97-AF65-F5344CB8AC3E}">
        <p14:creationId xmlns:p14="http://schemas.microsoft.com/office/powerpoint/2010/main" val="197757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18">
            <a:extLst>
              <a:ext uri="{FF2B5EF4-FFF2-40B4-BE49-F238E27FC236}">
                <a16:creationId xmlns:a16="http://schemas.microsoft.com/office/drawing/2014/main" id="{B6711231-F6F2-4148-8A8C-23061CCF80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197" y="423102"/>
            <a:ext cx="10754642" cy="68937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" sz="3200" b="1" dirty="0">
                <a:solidFill>
                  <a:srgbClr val="042F62"/>
                </a:solidFill>
                <a:latin typeface="Century Gothic" panose="020B0502020202020204" pitchFamily="34" charset="0"/>
                <a:sym typeface="Calibri"/>
              </a:rPr>
              <a:t>fMRI Analysis Pipeline #1 – Data Preperation</a:t>
            </a:r>
            <a:endParaRPr sz="3200" b="1" kern="1200" dirty="0">
              <a:solidFill>
                <a:srgbClr val="042F62"/>
              </a:solidFill>
              <a:latin typeface="Century Gothic" panose="020B0502020202020204" pitchFamily="34" charset="0"/>
              <a:ea typeface="+mj-ea"/>
              <a:cs typeface="+mj-cs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A264C-6FE7-E9EC-B22F-42FEB4A26986}"/>
              </a:ext>
            </a:extLst>
          </p:cNvPr>
          <p:cNvSpPr/>
          <p:nvPr/>
        </p:nvSpPr>
        <p:spPr>
          <a:xfrm>
            <a:off x="767696" y="1427058"/>
            <a:ext cx="10007600" cy="5584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1" indent="-34290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  <a:sym typeface="Arial"/>
              </a:rPr>
              <a:t>Verify behavioral &amp; neural files for each subject: </a:t>
            </a:r>
          </a:p>
          <a:p>
            <a:pPr marL="742950" lvl="2" indent="-285750" defTabSz="1219170">
              <a:lnSpc>
                <a:spcPct val="150000"/>
              </a:lnSpc>
              <a:buClr>
                <a:srgbClr val="000000"/>
              </a:buClr>
              <a:buFont typeface="Courier New" panose="02070309020205020404" pitchFamily="49" charset="0"/>
              <a:buChar char="o"/>
              <a:defRPr/>
            </a:pP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Structural (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  <a:sym typeface="Arial"/>
              </a:rPr>
              <a:t>MPRAGE) scan (176 DCMs)</a:t>
            </a:r>
          </a:p>
          <a:p>
            <a:pPr marL="742950" lvl="2" indent="-285750" defTabSz="1219170">
              <a:lnSpc>
                <a:spcPct val="150000"/>
              </a:lnSpc>
              <a:buClr>
                <a:srgbClr val="000000"/>
              </a:buClr>
              <a:buFont typeface="Courier New" panose="02070309020205020404" pitchFamily="49" charset="0"/>
              <a:buChar char="o"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  <a:sym typeface="Arial"/>
              </a:rPr>
              <a:t>Emotional Go-No-Go task (≈816 DCMs) + behavioral file</a:t>
            </a:r>
          </a:p>
          <a:p>
            <a:pPr marL="742950" lvl="2" indent="-285750" defTabSz="1219170">
              <a:lnSpc>
                <a:spcPct val="150000"/>
              </a:lnSpc>
              <a:buClr>
                <a:srgbClr val="000000"/>
              </a:buClr>
              <a:buFont typeface="Courier New" panose="02070309020205020404" pitchFamily="49" charset="0"/>
              <a:buChar char="o"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  <a:sym typeface="Arial"/>
              </a:rPr>
              <a:t>Visual reminders task (≈862 DCMs) + behavioral file</a:t>
            </a:r>
          </a:p>
          <a:p>
            <a:pPr marL="742950" lvl="2" indent="-285750" defTabSz="1219170">
              <a:lnSpc>
                <a:spcPct val="150000"/>
              </a:lnSpc>
              <a:buClr>
                <a:srgbClr val="000000"/>
              </a:buClr>
              <a:buFont typeface="Courier New" panose="02070309020205020404" pitchFamily="49" charset="0"/>
              <a:buChar char="o"/>
              <a:defRPr/>
            </a:pP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Free recall scan (variance in the number of DCMs)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342900" marR="0" lvl="1" indent="-34290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  <a:sym typeface="Arial"/>
              </a:rPr>
              <a:t>Create an organized list of subjects and data</a:t>
            </a:r>
          </a:p>
          <a:p>
            <a:pPr marL="800100" lvl="2" indent="-342900" defTabSz="1219170">
              <a:lnSpc>
                <a:spcPct val="150000"/>
              </a:lnSpc>
              <a:buClr>
                <a:srgbClr val="000000"/>
              </a:buClr>
              <a:buFont typeface="Courier New" panose="02070309020205020404" pitchFamily="49" charset="0"/>
              <a:buChar char="o"/>
              <a:defRPr/>
            </a:pP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Included/excluded subject, missing/incomplete data + why?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342900" marR="0" lvl="1" indent="-34290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  <a:sym typeface="Arial"/>
              </a:rPr>
              <a:t>DCM to NifTi conversion + Visual QC</a:t>
            </a:r>
          </a:p>
          <a:p>
            <a:pPr marL="800100" lvl="2" indent="-342900" defTabSz="1219170">
              <a:lnSpc>
                <a:spcPct val="150000"/>
              </a:lnSpc>
              <a:buClr>
                <a:srgbClr val="000000"/>
              </a:buClr>
              <a:buFont typeface="Courier New" panose="02070309020205020404" pitchFamily="49" charset="0"/>
              <a:buChar char="o"/>
              <a:defRPr/>
            </a:pP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Dcm2nii toolbox (</a:t>
            </a: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  <a:hlinkClick r:id="rId4"/>
              </a:rPr>
              <a:t>https://www.nitrc.org/projects/dcm2nii/</a:t>
            </a: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)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342900" lvl="1" indent="-342900" defTabSz="121917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  <a:sym typeface="Arial"/>
              </a:rPr>
              <a:t>DCM/NifTi to BIDS conversion</a:t>
            </a:r>
          </a:p>
          <a:p>
            <a:pPr marL="800100" lvl="2" indent="-342900" defTabSz="1219170">
              <a:lnSpc>
                <a:spcPct val="150000"/>
              </a:lnSpc>
              <a:buClr>
                <a:srgbClr val="000000"/>
              </a:buClr>
              <a:buFont typeface="Courier New" panose="02070309020205020404" pitchFamily="49" charset="0"/>
              <a:buChar char="o"/>
              <a:defRPr/>
            </a:pP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“</a:t>
            </a:r>
            <a:r>
              <a:rPr lang="en-US" sz="1600" kern="0" dirty="0" err="1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convertBIDS</a:t>
            </a: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” script (Lab’s GitHub) or other tools (</a:t>
            </a: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  <a:hlinkClick r:id="rId5"/>
              </a:rPr>
              <a:t>https://bids.neuroimaging.io/</a:t>
            </a: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)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342900" lvl="1" indent="-342900" defTabSz="1219170">
              <a:lnSpc>
                <a:spcPct val="150000"/>
              </a:lnSpc>
              <a:buClr>
                <a:srgbClr val="000000"/>
              </a:buClr>
              <a:buFont typeface="+mj-lt"/>
              <a:buAutoNum type="arabicPeriod"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  <a:sym typeface="Arial"/>
              </a:rPr>
              <a:t>Upload to server</a:t>
            </a: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 </a:t>
            </a:r>
          </a:p>
          <a:p>
            <a:pPr marL="800100" lvl="2" indent="-342900" defTabSz="1219170">
              <a:lnSpc>
                <a:spcPct val="150000"/>
              </a:lnSpc>
              <a:buClr>
                <a:srgbClr val="000000"/>
              </a:buClr>
              <a:buFont typeface="Courier New" panose="02070309020205020404" pitchFamily="49" charset="0"/>
              <a:buChar char="o"/>
              <a:defRPr/>
            </a:pP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Globus file transfer (</a:t>
            </a: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  <a:hlinkClick r:id="rId6"/>
              </a:rPr>
              <a:t>https://docs.ycrc.yale.edu/data/globus/</a:t>
            </a: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)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1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1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9335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18">
            <a:extLst>
              <a:ext uri="{FF2B5EF4-FFF2-40B4-BE49-F238E27FC236}">
                <a16:creationId xmlns:a16="http://schemas.microsoft.com/office/drawing/2014/main" id="{B6711231-F6F2-4148-8A8C-23061CCF80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197" y="423102"/>
            <a:ext cx="10754642" cy="68937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" sz="3200" b="1" dirty="0">
                <a:solidFill>
                  <a:srgbClr val="042F62"/>
                </a:solidFill>
                <a:latin typeface="Century Gothic" panose="020B0502020202020204" pitchFamily="34" charset="0"/>
                <a:sym typeface="Calibri"/>
              </a:rPr>
              <a:t>fMRI Analysis Pipeline #2 – Preprocessing</a:t>
            </a:r>
            <a:endParaRPr sz="3200" b="1" kern="1200" dirty="0">
              <a:solidFill>
                <a:srgbClr val="042F62"/>
              </a:solidFill>
              <a:latin typeface="Century Gothic" panose="020B0502020202020204" pitchFamily="34" charset="0"/>
              <a:ea typeface="+mj-ea"/>
              <a:cs typeface="+mj-cs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A264C-6FE7-E9EC-B22F-42FEB4A26986}"/>
              </a:ext>
            </a:extLst>
          </p:cNvPr>
          <p:cNvSpPr/>
          <p:nvPr/>
        </p:nvSpPr>
        <p:spPr>
          <a:xfrm>
            <a:off x="767696" y="1389480"/>
            <a:ext cx="10906562" cy="414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  <a:sym typeface="Arial"/>
              </a:rPr>
              <a:t>fMRIPrep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  <a:sym typeface="Arial"/>
              </a:rPr>
              <a:t>: 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  <a:sym typeface="Arial"/>
              </a:rPr>
              <a:t>A robust preprocessing for task-based and resting-state fMRI data (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  <a:sym typeface="Arial"/>
                <a:hlinkClick r:id="rId4"/>
              </a:rPr>
              <a:t>https://fmriprep.org/en/stable/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" panose="020F0502020204030204" pitchFamily="34" charset="0"/>
                <a:sym typeface="Arial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A02F1-5C0E-AE06-C1A4-55EAF716A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420" y="2118786"/>
            <a:ext cx="9012195" cy="4052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195972-44B4-CD53-0A8F-C699F046C1E4}"/>
              </a:ext>
            </a:extLst>
          </p:cNvPr>
          <p:cNvSpPr txBox="1"/>
          <p:nvPr/>
        </p:nvSpPr>
        <p:spPr>
          <a:xfrm>
            <a:off x="1447420" y="6265621"/>
            <a:ext cx="92483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</a:rPr>
              <a:t>Lab’s </a:t>
            </a:r>
            <a:r>
              <a:rPr lang="en-US" sz="1600" kern="0" dirty="0" err="1">
                <a:latin typeface="Century Gothic" panose="020B0502020202020204" pitchFamily="34" charset="0"/>
                <a:cs typeface="Calibri" panose="020F0502020204030204" pitchFamily="34" charset="0"/>
              </a:rPr>
              <a:t>Github</a:t>
            </a: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</a:rPr>
              <a:t> → “pipeline” repository → “</a:t>
            </a:r>
            <a:r>
              <a:rPr lang="en-US" sz="1600" kern="0" dirty="0" err="1">
                <a:latin typeface="Century Gothic" panose="020B0502020202020204" pitchFamily="34" charset="0"/>
                <a:cs typeface="Calibri" panose="020F0502020204030204" pitchFamily="34" charset="0"/>
              </a:rPr>
              <a:t>fmriPrep</a:t>
            </a: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</a:rPr>
              <a:t>” folder → “FmriPrep_singularity.sh” script </a:t>
            </a:r>
          </a:p>
        </p:txBody>
      </p:sp>
    </p:spTree>
    <p:extLst>
      <p:ext uri="{BB962C8B-B14F-4D97-AF65-F5344CB8AC3E}">
        <p14:creationId xmlns:p14="http://schemas.microsoft.com/office/powerpoint/2010/main" val="3852727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18">
            <a:extLst>
              <a:ext uri="{FF2B5EF4-FFF2-40B4-BE49-F238E27FC236}">
                <a16:creationId xmlns:a16="http://schemas.microsoft.com/office/drawing/2014/main" id="{B6711231-F6F2-4148-8A8C-23061CCF80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197" y="423102"/>
            <a:ext cx="10754642" cy="68937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" sz="3200" b="1" dirty="0">
                <a:solidFill>
                  <a:srgbClr val="042F62"/>
                </a:solidFill>
                <a:latin typeface="Century Gothic" panose="020B0502020202020204" pitchFamily="34" charset="0"/>
                <a:sym typeface="Calibri"/>
              </a:rPr>
              <a:t>fMRI Analysis Pipeline #2 – Preprocessing</a:t>
            </a:r>
            <a:endParaRPr sz="3200" b="1" kern="1200" dirty="0">
              <a:solidFill>
                <a:srgbClr val="042F62"/>
              </a:solidFill>
              <a:latin typeface="Century Gothic" panose="020B0502020202020204" pitchFamily="34" charset="0"/>
              <a:ea typeface="+mj-ea"/>
              <a:cs typeface="+mj-cs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A264C-6FE7-E9EC-B22F-42FEB4A26986}"/>
              </a:ext>
            </a:extLst>
          </p:cNvPr>
          <p:cNvSpPr/>
          <p:nvPr/>
        </p:nvSpPr>
        <p:spPr>
          <a:xfrm>
            <a:off x="767696" y="1389480"/>
            <a:ext cx="10906562" cy="3738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1" indent="-34290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AutoNum type="arabicPeriod"/>
              <a:tabLst/>
              <a:defRPr/>
            </a:pP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Run </a:t>
            </a:r>
            <a:r>
              <a:rPr lang="en-US" sz="1600" b="1" kern="0" dirty="0" err="1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fMRIprep</a:t>
            </a: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 pipeline on all subjects</a:t>
            </a:r>
          </a:p>
          <a:p>
            <a:pPr marL="742950" lvl="2" indent="-285750" defTabSz="1219170">
              <a:lnSpc>
                <a:spcPct val="150000"/>
              </a:lnSpc>
              <a:buClr>
                <a:srgbClr val="000000"/>
              </a:buClr>
              <a:buFont typeface="Courier New" panose="02070309020205020404" pitchFamily="49" charset="0"/>
              <a:buChar char="o"/>
              <a:defRPr/>
            </a:pP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</a:rPr>
              <a:t>“FmriPrep_singularity.sh” script (Lab’s </a:t>
            </a:r>
            <a:r>
              <a:rPr lang="en-US" sz="1600" kern="0" dirty="0" err="1">
                <a:latin typeface="Century Gothic" panose="020B0502020202020204" pitchFamily="34" charset="0"/>
                <a:cs typeface="Calibri" panose="020F0502020204030204" pitchFamily="34" charset="0"/>
              </a:rPr>
              <a:t>Github</a:t>
            </a: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</a:rPr>
              <a:t>)</a:t>
            </a:r>
          </a:p>
          <a:p>
            <a:pPr marL="742950" lvl="2" indent="-285750" defTabSz="1219170">
              <a:lnSpc>
                <a:spcPct val="150000"/>
              </a:lnSpc>
              <a:buClr>
                <a:srgbClr val="000000"/>
              </a:buClr>
              <a:buFont typeface="Courier New" panose="02070309020205020404" pitchFamily="49" charset="0"/>
              <a:buChar char="o"/>
              <a:defRPr/>
            </a:pPr>
            <a:r>
              <a:rPr lang="en-US" sz="1600" kern="0" dirty="0" err="1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fMRIprep</a:t>
            </a: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 Quality Control (MRIQC reports for each subject)</a:t>
            </a:r>
          </a:p>
          <a:p>
            <a:pPr marL="742950" lvl="2" indent="-285750" defTabSz="1219170">
              <a:lnSpc>
                <a:spcPct val="150000"/>
              </a:lnSpc>
              <a:buClr>
                <a:srgbClr val="000000"/>
              </a:buClr>
              <a:buFont typeface="Courier New" panose="02070309020205020404" pitchFamily="49" charset="0"/>
              <a:buChar char="o"/>
              <a:defRPr/>
            </a:pPr>
            <a:endParaRPr lang="en-US" sz="1600" kern="0" dirty="0">
              <a:latin typeface="Century Gothic" panose="020B0502020202020204" pitchFamily="34" charset="0"/>
              <a:cs typeface="Calibri" panose="020F0502020204030204" pitchFamily="34" charset="0"/>
              <a:sym typeface="Arial"/>
            </a:endParaRPr>
          </a:p>
          <a:p>
            <a:pPr marL="342900" lvl="1" indent="-342900" defTabSz="1219170">
              <a:lnSpc>
                <a:spcPct val="150000"/>
              </a:lnSpc>
              <a:buClr>
                <a:srgbClr val="000000"/>
              </a:buClr>
              <a:buFontTx/>
              <a:buAutoNum type="arabicPeriod"/>
              <a:defRPr/>
            </a:pP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Update tasks </a:t>
            </a:r>
            <a:r>
              <a:rPr lang="en-US" sz="1600" b="1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configuration</a:t>
            </a: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 scripts </a:t>
            </a:r>
          </a:p>
          <a:p>
            <a:pPr marL="800100" lvl="2" indent="-342900" defTabSz="1219170">
              <a:lnSpc>
                <a:spcPct val="150000"/>
              </a:lnSpc>
              <a:buClr>
                <a:srgbClr val="000000"/>
              </a:buClr>
              <a:buFont typeface="Courier New" panose="02070309020205020404" pitchFamily="49" charset="0"/>
              <a:buChar char="o"/>
              <a:defRPr/>
            </a:pP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“</a:t>
            </a:r>
            <a:r>
              <a:rPr lang="en-US" sz="1600" kern="0" dirty="0" err="1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GoNoGo_Configuration</a:t>
            </a: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” script</a:t>
            </a:r>
          </a:p>
          <a:p>
            <a:pPr marL="800100" lvl="2" indent="-342900" defTabSz="1219170">
              <a:lnSpc>
                <a:spcPct val="150000"/>
              </a:lnSpc>
              <a:buClr>
                <a:srgbClr val="000000"/>
              </a:buClr>
              <a:buFont typeface="Courier New" panose="02070309020205020404" pitchFamily="49" charset="0"/>
              <a:buChar char="o"/>
              <a:defRPr/>
            </a:pP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“</a:t>
            </a:r>
            <a:r>
              <a:rPr lang="en-US" sz="1600" kern="0" dirty="0" err="1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VisualReminders_Configuration</a:t>
            </a: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” script </a:t>
            </a:r>
          </a:p>
          <a:p>
            <a:pPr marL="342900" marR="0" lvl="1" indent="-34290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AutoNum type="arabicPeriod"/>
              <a:tabLst/>
              <a:defRPr/>
            </a:pPr>
            <a:endParaRPr lang="en-US" sz="1600" kern="0" dirty="0">
              <a:latin typeface="Century Gothic" panose="020B050202020202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1" indent="-34290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AutoNum type="arabicPeriod"/>
              <a:tabLst/>
              <a:defRPr/>
            </a:pP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Perform </a:t>
            </a:r>
            <a:r>
              <a:rPr lang="en-US" sz="1600" b="1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spatial smoothing </a:t>
            </a: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to</a:t>
            </a:r>
            <a:r>
              <a:rPr lang="en-US" sz="1600" b="1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enhance data quality by reducing noise and artifacts.</a:t>
            </a:r>
          </a:p>
          <a:p>
            <a:pPr marL="800100" lvl="2" indent="-342900" defTabSz="1219170">
              <a:lnSpc>
                <a:spcPct val="150000"/>
              </a:lnSpc>
              <a:buClr>
                <a:srgbClr val="000000"/>
              </a:buClr>
              <a:buFont typeface="Courier New" panose="02070309020205020404" pitchFamily="49" charset="0"/>
              <a:buChar char="o"/>
              <a:defRPr/>
            </a:pP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“</a:t>
            </a:r>
            <a:r>
              <a:rPr lang="en-US" sz="1600" kern="0" dirty="0" err="1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spatialSmoothing</a:t>
            </a: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” script</a:t>
            </a:r>
          </a:p>
        </p:txBody>
      </p:sp>
    </p:spTree>
    <p:extLst>
      <p:ext uri="{BB962C8B-B14F-4D97-AF65-F5344CB8AC3E}">
        <p14:creationId xmlns:p14="http://schemas.microsoft.com/office/powerpoint/2010/main" val="3643790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18">
            <a:extLst>
              <a:ext uri="{FF2B5EF4-FFF2-40B4-BE49-F238E27FC236}">
                <a16:creationId xmlns:a16="http://schemas.microsoft.com/office/drawing/2014/main" id="{B6711231-F6F2-4148-8A8C-23061CCF80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197" y="423102"/>
            <a:ext cx="10754642" cy="68937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" sz="3200" b="1" dirty="0">
                <a:solidFill>
                  <a:srgbClr val="042F62"/>
                </a:solidFill>
                <a:latin typeface="Century Gothic" panose="020B0502020202020204" pitchFamily="34" charset="0"/>
                <a:sym typeface="Calibri"/>
              </a:rPr>
              <a:t>fMRI Analysis Pipeline #3 – First-level Analysis</a:t>
            </a:r>
            <a:endParaRPr sz="3200" b="1" kern="1200" dirty="0">
              <a:solidFill>
                <a:srgbClr val="042F62"/>
              </a:solidFill>
              <a:latin typeface="Century Gothic" panose="020B0502020202020204" pitchFamily="34" charset="0"/>
              <a:ea typeface="+mj-ea"/>
              <a:cs typeface="+mj-cs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D7C348-60BC-0FDC-D989-101B16B9EC11}"/>
              </a:ext>
            </a:extLst>
          </p:cNvPr>
          <p:cNvSpPr/>
          <p:nvPr/>
        </p:nvSpPr>
        <p:spPr>
          <a:xfrm>
            <a:off x="1285438" y="1536815"/>
            <a:ext cx="10906562" cy="1892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1" indent="-34290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AutoNum type="arabicPeriod"/>
              <a:tabLst/>
              <a:defRPr/>
            </a:pP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Create an </a:t>
            </a:r>
            <a:r>
              <a:rPr lang="en-US" sz="1600" b="1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“event file” </a:t>
            </a: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for each subject, for each task (condition, onset, duration)</a:t>
            </a:r>
          </a:p>
          <a:p>
            <a:pPr marL="800100" lvl="2" indent="-342900" defTabSz="1219170">
              <a:lnSpc>
                <a:spcPct val="150000"/>
              </a:lnSpc>
              <a:buClr>
                <a:srgbClr val="000000"/>
              </a:buClr>
              <a:buFont typeface="Courier New" panose="02070309020205020404" pitchFamily="49" charset="0"/>
              <a:buChar char="o"/>
              <a:defRPr/>
            </a:pP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“</a:t>
            </a:r>
            <a:r>
              <a:rPr lang="en-US" sz="1600" kern="0" dirty="0" err="1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convert_csv_to_mat</a:t>
            </a: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” script</a:t>
            </a:r>
          </a:p>
          <a:p>
            <a:pPr marL="342900" marR="0" lvl="1" indent="-34290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AutoNum type="arabicPeriod"/>
              <a:tabLst/>
              <a:defRPr/>
            </a:pPr>
            <a:endParaRPr lang="en-US" sz="1600" kern="0" dirty="0">
              <a:latin typeface="Century Gothic" panose="020B050202020202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1" indent="-34290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AutoNum type="arabicPeriod"/>
              <a:tabLst/>
              <a:defRPr/>
            </a:pP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Run the </a:t>
            </a:r>
            <a:r>
              <a:rPr lang="en-US" sz="1600" b="1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first-level analysis </a:t>
            </a: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(single-subject level)</a:t>
            </a:r>
          </a:p>
          <a:p>
            <a:pPr marL="800100" lvl="2" indent="-342900" defTabSz="1219170">
              <a:lnSpc>
                <a:spcPct val="150000"/>
              </a:lnSpc>
              <a:buClr>
                <a:srgbClr val="000000"/>
              </a:buClr>
              <a:buFont typeface="Courier New" panose="02070309020205020404" pitchFamily="49" charset="0"/>
              <a:buChar char="o"/>
              <a:defRPr/>
            </a:pP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“</a:t>
            </a:r>
            <a:r>
              <a:rPr lang="en-US" sz="1600" kern="0" dirty="0" err="1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firstLevelAnalysis</a:t>
            </a: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” script</a:t>
            </a:r>
          </a:p>
        </p:txBody>
      </p:sp>
    </p:spTree>
    <p:extLst>
      <p:ext uri="{BB962C8B-B14F-4D97-AF65-F5344CB8AC3E}">
        <p14:creationId xmlns:p14="http://schemas.microsoft.com/office/powerpoint/2010/main" val="4010625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18">
            <a:extLst>
              <a:ext uri="{FF2B5EF4-FFF2-40B4-BE49-F238E27FC236}">
                <a16:creationId xmlns:a16="http://schemas.microsoft.com/office/drawing/2014/main" id="{B6711231-F6F2-4148-8A8C-23061CCF80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197" y="423102"/>
            <a:ext cx="10754642" cy="68937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" sz="3200" b="1" dirty="0">
                <a:solidFill>
                  <a:srgbClr val="042F62"/>
                </a:solidFill>
                <a:latin typeface="Century Gothic" panose="020B0502020202020204" pitchFamily="34" charset="0"/>
                <a:sym typeface="Calibri"/>
              </a:rPr>
              <a:t>fMRI Analysis Pipeline #4 – Second-level Analysis</a:t>
            </a:r>
            <a:endParaRPr sz="3200" b="1" kern="1200" dirty="0">
              <a:solidFill>
                <a:srgbClr val="042F62"/>
              </a:solidFill>
              <a:latin typeface="Century Gothic" panose="020B0502020202020204" pitchFamily="34" charset="0"/>
              <a:ea typeface="+mj-ea"/>
              <a:cs typeface="+mj-cs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65BA7-CD69-C049-EBE0-48AF554DB7F3}"/>
              </a:ext>
            </a:extLst>
          </p:cNvPr>
          <p:cNvSpPr txBox="1"/>
          <p:nvPr/>
        </p:nvSpPr>
        <p:spPr>
          <a:xfrm>
            <a:off x="1473200" y="1716106"/>
            <a:ext cx="6096000" cy="1892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1" indent="-34290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AutoNum type="arabicPeriod"/>
              <a:tabLst/>
              <a:defRPr/>
            </a:pP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Create the relevant </a:t>
            </a:r>
            <a:r>
              <a:rPr lang="en-US" sz="1600" b="1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contrasts</a:t>
            </a: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 of interest for each task</a:t>
            </a:r>
          </a:p>
          <a:p>
            <a:pPr marL="800100" lvl="2" indent="-342900" defTabSz="1219170">
              <a:lnSpc>
                <a:spcPct val="150000"/>
              </a:lnSpc>
              <a:buClr>
                <a:srgbClr val="000000"/>
              </a:buClr>
              <a:buFont typeface="Courier New" panose="02070309020205020404" pitchFamily="49" charset="0"/>
              <a:buChar char="o"/>
              <a:defRPr/>
            </a:pP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“</a:t>
            </a:r>
            <a:r>
              <a:rPr lang="en-US" sz="1600" kern="0" dirty="0" err="1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createContrasts</a:t>
            </a: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” script</a:t>
            </a:r>
          </a:p>
          <a:p>
            <a:pPr marL="342900" marR="0" lvl="1" indent="-34290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AutoNum type="arabicPeriod"/>
              <a:tabLst/>
              <a:defRPr/>
            </a:pPr>
            <a:endParaRPr lang="en-US" sz="1600" kern="0" dirty="0">
              <a:latin typeface="Century Gothic" panose="020B0502020202020204" pitchFamily="34" charset="0"/>
              <a:cs typeface="Calibri" panose="020F0502020204030204" pitchFamily="34" charset="0"/>
              <a:sym typeface="Arial"/>
            </a:endParaRPr>
          </a:p>
          <a:p>
            <a:pPr marL="342900" marR="0" lvl="1" indent="-34290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AutoNum type="arabicPeriod"/>
              <a:tabLst/>
              <a:defRPr/>
            </a:pP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Run the </a:t>
            </a:r>
            <a:r>
              <a:rPr lang="en-US" sz="1600" b="1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second-level analysis </a:t>
            </a: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(group-level)</a:t>
            </a:r>
            <a:r>
              <a:rPr lang="en-US" sz="1600" b="1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 </a:t>
            </a:r>
          </a:p>
          <a:p>
            <a:pPr marL="800100" lvl="2" indent="-342900" defTabSz="1219170">
              <a:lnSpc>
                <a:spcPct val="150000"/>
              </a:lnSpc>
              <a:buClr>
                <a:srgbClr val="000000"/>
              </a:buClr>
              <a:buFont typeface="Courier New" panose="02070309020205020404" pitchFamily="49" charset="0"/>
              <a:buChar char="o"/>
              <a:defRPr/>
            </a:pP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“</a:t>
            </a:r>
            <a:r>
              <a:rPr lang="en-US" sz="1600" kern="0" dirty="0" err="1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secondLevelAnalysis</a:t>
            </a:r>
            <a:r>
              <a:rPr lang="en-US" sz="1600" kern="0" dirty="0"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” script</a:t>
            </a:r>
          </a:p>
        </p:txBody>
      </p:sp>
    </p:spTree>
    <p:extLst>
      <p:ext uri="{BB962C8B-B14F-4D97-AF65-F5344CB8AC3E}">
        <p14:creationId xmlns:p14="http://schemas.microsoft.com/office/powerpoint/2010/main" val="3399256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033D80-8AFE-78DC-47C2-DF43ED9E348B}"/>
              </a:ext>
            </a:extLst>
          </p:cNvPr>
          <p:cNvSpPr txBox="1">
            <a:spLocks/>
          </p:cNvSpPr>
          <p:nvPr/>
        </p:nvSpPr>
        <p:spPr>
          <a:xfrm>
            <a:off x="377489" y="1017415"/>
            <a:ext cx="11437022" cy="3757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prstClr val="white"/>
                </a:solidFill>
                <a:latin typeface="Century Gothic" panose="020B0502020202020204" pitchFamily="34" charset="0"/>
              </a:rPr>
              <a:t>Part 3: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Functional Connectivity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Analys</a:t>
            </a:r>
            <a:r>
              <a:rPr lang="en-US" sz="4000" b="1" dirty="0" err="1">
                <a:solidFill>
                  <a:prstClr val="white"/>
                </a:solidFill>
                <a:latin typeface="Century Gothic" panose="020B0502020202020204" pitchFamily="34" charset="0"/>
              </a:rPr>
              <a:t>i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s –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CONN Toolbox</a:t>
            </a:r>
          </a:p>
        </p:txBody>
      </p:sp>
    </p:spTree>
    <p:extLst>
      <p:ext uri="{BB962C8B-B14F-4D97-AF65-F5344CB8AC3E}">
        <p14:creationId xmlns:p14="http://schemas.microsoft.com/office/powerpoint/2010/main" val="939314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18">
            <a:extLst>
              <a:ext uri="{FF2B5EF4-FFF2-40B4-BE49-F238E27FC236}">
                <a16:creationId xmlns:a16="http://schemas.microsoft.com/office/drawing/2014/main" id="{B6711231-F6F2-4148-8A8C-23061CCF80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7667" y="398050"/>
            <a:ext cx="10007600" cy="68937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" sz="3200" b="1" dirty="0">
                <a:solidFill>
                  <a:srgbClr val="042F62"/>
                </a:solidFill>
                <a:latin typeface="Century Gothic" panose="020B0502020202020204" pitchFamily="34" charset="0"/>
                <a:sym typeface="Calibri"/>
              </a:rPr>
              <a:t>Brain Functional Connectivity </a:t>
            </a:r>
            <a:endParaRPr sz="3200" b="1" kern="1200" dirty="0">
              <a:solidFill>
                <a:srgbClr val="042F62"/>
              </a:solidFill>
              <a:latin typeface="Century Gothic" panose="020B0502020202020204" pitchFamily="34" charset="0"/>
              <a:ea typeface="+mj-ea"/>
              <a:cs typeface="+mj-cs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A264C-6FE7-E9EC-B22F-42FEB4A26986}"/>
              </a:ext>
            </a:extLst>
          </p:cNvPr>
          <p:cNvSpPr/>
          <p:nvPr/>
        </p:nvSpPr>
        <p:spPr>
          <a:xfrm>
            <a:off x="1047667" y="1306632"/>
            <a:ext cx="9398653" cy="4846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600" b="1" kern="0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CONN: MATLAB-based functional connectivity toolbox</a:t>
            </a:r>
          </a:p>
          <a:p>
            <a:pPr marL="285750" lvl="1" indent="-285750" defTabSz="121917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Many different connectivity analyses: seed-based correlations, ROI-to-ROI graph analyses, ICA, masked ICA, fc-MVPA, generalized PPI, ALFF, ICC, GCOR, LCOR, etc.</a:t>
            </a:r>
          </a:p>
          <a:p>
            <a:pPr marL="285750" lvl="1" indent="-285750" defTabSz="121917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Simple-to-use (but still needs interpretation…)</a:t>
            </a:r>
          </a:p>
          <a:p>
            <a:pPr marL="285750" lvl="1" indent="-285750" defTabSz="121917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Covers the entire pipeline from raw data (but can also work with processed data) </a:t>
            </a:r>
          </a:p>
          <a:p>
            <a:pPr marL="285750" lvl="1" indent="-285750" defTabSz="121917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Good for both resting-state and in-task connectivity</a:t>
            </a:r>
          </a:p>
          <a:p>
            <a:pPr marL="0" lvl="1" defTabSz="1219170">
              <a:lnSpc>
                <a:spcPct val="150000"/>
              </a:lnSpc>
              <a:buClr>
                <a:srgbClr val="000000"/>
              </a:buClr>
            </a:pPr>
            <a:endParaRPr lang="en-US" sz="1600" i="1" kern="0" dirty="0">
              <a:solidFill>
                <a:srgbClr val="000000"/>
              </a:solidFill>
              <a:latin typeface="Century Gothic" panose="020B0502020202020204" pitchFamily="34" charset="0"/>
              <a:cs typeface="Calibri" panose="020F0502020204030204" pitchFamily="34" charset="0"/>
              <a:sym typeface="Arial"/>
            </a:endParaRPr>
          </a:p>
          <a:p>
            <a:pPr marL="0" lvl="1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600" b="1" kern="0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Website: </a:t>
            </a:r>
            <a:r>
              <a:rPr lang="en-US" sz="1600" kern="0" dirty="0">
                <a:solidFill>
                  <a:srgbClr val="00206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  <a:hlinkClick r:id="rId4"/>
              </a:rPr>
              <a:t>https://web.conn-toolbox.org/</a:t>
            </a:r>
            <a:endParaRPr lang="en-US" sz="1600" kern="0" dirty="0">
              <a:solidFill>
                <a:srgbClr val="002060"/>
              </a:solidFill>
              <a:latin typeface="Century Gothic" panose="020B0502020202020204" pitchFamily="34" charset="0"/>
              <a:cs typeface="Calibri" panose="020F0502020204030204" pitchFamily="34" charset="0"/>
              <a:sym typeface="Arial"/>
            </a:endParaRPr>
          </a:p>
          <a:p>
            <a:pPr marL="0" lvl="1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600" b="1" kern="0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Free Download: </a:t>
            </a:r>
            <a:r>
              <a:rPr lang="en-US" sz="1600" kern="0" dirty="0">
                <a:solidFill>
                  <a:srgbClr val="00206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  <a:hlinkClick r:id="rId5"/>
              </a:rPr>
              <a:t>https://www.nitrc.org/projects/conn</a:t>
            </a:r>
            <a:endParaRPr lang="en-US" sz="1600" kern="0" dirty="0">
              <a:solidFill>
                <a:srgbClr val="002060"/>
              </a:solidFill>
              <a:latin typeface="Century Gothic" panose="020B0502020202020204" pitchFamily="34" charset="0"/>
              <a:cs typeface="Calibri" panose="020F0502020204030204" pitchFamily="34" charset="0"/>
              <a:sym typeface="Arial"/>
            </a:endParaRPr>
          </a:p>
          <a:p>
            <a:pPr marL="0" lvl="1" defTabSz="1219170">
              <a:lnSpc>
                <a:spcPct val="150000"/>
              </a:lnSpc>
              <a:buClr>
                <a:srgbClr val="000000"/>
              </a:buClr>
            </a:pPr>
            <a:endParaRPr lang="en-US" sz="1600" kern="0" dirty="0">
              <a:solidFill>
                <a:srgbClr val="002060"/>
              </a:solidFill>
              <a:latin typeface="Century Gothic" panose="020B0502020202020204" pitchFamily="34" charset="0"/>
              <a:cs typeface="Calibri" panose="020F0502020204030204" pitchFamily="34" charset="0"/>
              <a:sym typeface="Arial"/>
            </a:endParaRPr>
          </a:p>
          <a:p>
            <a:pPr marL="0" lvl="1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600" b="1" kern="0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Requirements: </a:t>
            </a:r>
          </a:p>
          <a:p>
            <a:pPr marL="0" lvl="1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Mac/Windows/Linux/HPC</a:t>
            </a:r>
          </a:p>
          <a:p>
            <a:pPr marL="0" lvl="1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600" kern="0" dirty="0" err="1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Matlab</a:t>
            </a:r>
            <a:r>
              <a:rPr lang="en-US" sz="1600" kern="0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 &amp; SPM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84FB07-1C8A-6040-B552-7F52342DA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4327" y="3786804"/>
            <a:ext cx="2683102" cy="267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54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033D80-8AFE-78DC-47C2-DF43ED9E348B}"/>
              </a:ext>
            </a:extLst>
          </p:cNvPr>
          <p:cNvSpPr txBox="1">
            <a:spLocks/>
          </p:cNvSpPr>
          <p:nvPr/>
        </p:nvSpPr>
        <p:spPr>
          <a:xfrm>
            <a:off x="377489" y="1017415"/>
            <a:ext cx="11437022" cy="3757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prstClr val="white"/>
                </a:solidFill>
                <a:latin typeface="Century Gothic" panose="020B0502020202020204" pitchFamily="34" charset="0"/>
              </a:rPr>
              <a:t>Part 1: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PTSD Subtyping Study - 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fMRI design &amp; </a:t>
            </a:r>
            <a:r>
              <a:rPr lang="en-US" sz="4000" b="1" dirty="0">
                <a:solidFill>
                  <a:prstClr val="white"/>
                </a:solidFill>
                <a:latin typeface="Century Gothic" panose="020B0502020202020204" pitchFamily="34" charset="0"/>
              </a:rPr>
              <a:t>r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esults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6235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8EB438-DBDF-C717-5837-C88B76D89573}"/>
              </a:ext>
            </a:extLst>
          </p:cNvPr>
          <p:cNvSpPr txBox="1"/>
          <p:nvPr/>
        </p:nvSpPr>
        <p:spPr>
          <a:xfrm>
            <a:off x="277174" y="5433168"/>
            <a:ext cx="6096000" cy="61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200" b="1" kern="0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8 Different ICA Networks</a:t>
            </a:r>
          </a:p>
          <a:p>
            <a:pPr marL="0" lvl="1" algn="ctr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200" kern="0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Salience Network, ACC &amp; PFC components</a:t>
            </a:r>
            <a:endParaRPr lang="en-US" sz="1200" kern="0" dirty="0">
              <a:solidFill>
                <a:srgbClr val="002060"/>
              </a:solidFill>
              <a:latin typeface="Century Gothic" panose="020B050202020202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" name="Google Shape;163;p18">
            <a:extLst>
              <a:ext uri="{FF2B5EF4-FFF2-40B4-BE49-F238E27FC236}">
                <a16:creationId xmlns:a16="http://schemas.microsoft.com/office/drawing/2014/main" id="{8F232E8D-069F-0A4D-D4EE-6397E16A84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7667" y="398050"/>
            <a:ext cx="10007600" cy="68937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" sz="3200" b="1" dirty="0">
                <a:solidFill>
                  <a:srgbClr val="042F62"/>
                </a:solidFill>
                <a:latin typeface="Century Gothic" panose="020B0502020202020204" pitchFamily="34" charset="0"/>
                <a:sym typeface="Calibri"/>
              </a:rPr>
              <a:t>Brain Functional Connectivity (CONN Toolbox) </a:t>
            </a:r>
            <a:endParaRPr sz="3200" b="1" kern="1200" dirty="0">
              <a:solidFill>
                <a:srgbClr val="042F62"/>
              </a:solidFill>
              <a:latin typeface="Century Gothic" panose="020B0502020202020204" pitchFamily="34" charset="0"/>
              <a:ea typeface="+mj-ea"/>
              <a:cs typeface="+mj-cs"/>
              <a:sym typeface="Calibri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FEBAF42-4346-B43D-E742-D457773A0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097" y="4799946"/>
            <a:ext cx="2989543" cy="187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E016EA4-BFB7-E8D7-FF49-032905D0C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76936"/>
            <a:ext cx="4317891" cy="323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8A35EC7-3A5B-3A59-AC4B-9ADFC8059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06" y="1276936"/>
            <a:ext cx="4418099" cy="331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345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3;p18">
            <a:extLst>
              <a:ext uri="{FF2B5EF4-FFF2-40B4-BE49-F238E27FC236}">
                <a16:creationId xmlns:a16="http://schemas.microsoft.com/office/drawing/2014/main" id="{8F232E8D-069F-0A4D-D4EE-6397E16A84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7667" y="398050"/>
            <a:ext cx="10007600" cy="68937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" sz="3200" b="1" dirty="0">
                <a:solidFill>
                  <a:srgbClr val="042F62"/>
                </a:solidFill>
                <a:latin typeface="Century Gothic" panose="020B0502020202020204" pitchFamily="34" charset="0"/>
                <a:sym typeface="Calibri"/>
              </a:rPr>
              <a:t>Brain Functional Connectivity (CONN Toolbox) </a:t>
            </a:r>
            <a:endParaRPr sz="3200" b="1" kern="1200" dirty="0">
              <a:solidFill>
                <a:srgbClr val="042F62"/>
              </a:solidFill>
              <a:latin typeface="Century Gothic" panose="020B0502020202020204" pitchFamily="34" charset="0"/>
              <a:ea typeface="+mj-ea"/>
              <a:cs typeface="+mj-cs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8D297-AE10-9797-1890-F56E45BD0551}"/>
              </a:ext>
            </a:extLst>
          </p:cNvPr>
          <p:cNvSpPr/>
          <p:nvPr/>
        </p:nvSpPr>
        <p:spPr>
          <a:xfrm>
            <a:off x="1047667" y="1487684"/>
            <a:ext cx="9398653" cy="3738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600" b="1" kern="0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Detailed manual</a:t>
            </a:r>
          </a:p>
          <a:p>
            <a:pPr marL="0" lvl="1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(</a:t>
            </a:r>
            <a:r>
              <a:rPr lang="en-US" sz="1600" kern="0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  <a:hlinkClick r:id="rId4"/>
              </a:rPr>
              <a:t>https://web.conn-toolbox.org/resources/documentation/manual</a:t>
            </a:r>
            <a:r>
              <a:rPr lang="en-US" sz="1600" kern="0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)</a:t>
            </a:r>
          </a:p>
          <a:p>
            <a:pPr marL="0" lvl="1" defTabSz="1219170">
              <a:lnSpc>
                <a:spcPct val="150000"/>
              </a:lnSpc>
              <a:buClr>
                <a:srgbClr val="000000"/>
              </a:buClr>
            </a:pPr>
            <a:endParaRPr lang="en-US" sz="1600" b="1" kern="0" dirty="0">
              <a:solidFill>
                <a:srgbClr val="000000"/>
              </a:solidFill>
              <a:latin typeface="Century Gothic" panose="020B0502020202020204" pitchFamily="34" charset="0"/>
              <a:cs typeface="Calibri" panose="020F0502020204030204" pitchFamily="34" charset="0"/>
              <a:sym typeface="Arial"/>
            </a:endParaRPr>
          </a:p>
          <a:p>
            <a:pPr marL="0" lvl="1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600" b="1" kern="0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Andy’s brain book </a:t>
            </a:r>
            <a:r>
              <a:rPr lang="en-US" sz="1600" kern="0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(</a:t>
            </a:r>
            <a:r>
              <a:rPr lang="en-US" sz="1600" kern="0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  <a:hlinkClick r:id="rId5"/>
              </a:rPr>
              <a:t>https://andysbrainbook.readthedocs.io/en/latest/FunctionalConnectivity/CONN_ShortCourse/CONN_04_GUI_Overview.html</a:t>
            </a:r>
            <a:r>
              <a:rPr lang="en-US" sz="1600" kern="0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)</a:t>
            </a:r>
          </a:p>
          <a:p>
            <a:pPr marL="0" lvl="1" defTabSz="1219170">
              <a:lnSpc>
                <a:spcPct val="150000"/>
              </a:lnSpc>
              <a:buClr>
                <a:srgbClr val="000000"/>
              </a:buClr>
            </a:pPr>
            <a:endParaRPr lang="en-US" sz="1600" b="1" kern="0" dirty="0">
              <a:solidFill>
                <a:srgbClr val="000000"/>
              </a:solidFill>
              <a:latin typeface="Century Gothic" panose="020B0502020202020204" pitchFamily="34" charset="0"/>
              <a:cs typeface="Calibri" panose="020F0502020204030204" pitchFamily="34" charset="0"/>
              <a:sym typeface="Arial"/>
            </a:endParaRPr>
          </a:p>
          <a:p>
            <a:pPr marL="0" lvl="1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600" b="1" kern="0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NITRC forum</a:t>
            </a:r>
          </a:p>
          <a:p>
            <a:pPr marL="0" lvl="1" defTabSz="1219170">
              <a:lnSpc>
                <a:spcPct val="150000"/>
              </a:lnSpc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(</a:t>
            </a:r>
            <a:r>
              <a:rPr lang="en-US" sz="1600" kern="0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  <a:hlinkClick r:id="rId6"/>
              </a:rPr>
              <a:t>https://www.nitrc.org/forum/forum.php?forum_id=1144</a:t>
            </a:r>
            <a:r>
              <a:rPr lang="en-US" sz="1600" kern="0" dirty="0">
                <a:solidFill>
                  <a:srgbClr val="00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Arial"/>
              </a:rPr>
              <a:t>)</a:t>
            </a:r>
          </a:p>
          <a:p>
            <a:pPr marL="0" lvl="1" defTabSz="1219170">
              <a:lnSpc>
                <a:spcPct val="150000"/>
              </a:lnSpc>
              <a:buClr>
                <a:srgbClr val="000000"/>
              </a:buClr>
            </a:pPr>
            <a:endParaRPr lang="en-US" sz="1600" kern="0" dirty="0">
              <a:solidFill>
                <a:srgbClr val="000000"/>
              </a:solidFill>
              <a:latin typeface="Century Gothic" panose="020B050202020202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2036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033D80-8AFE-78DC-47C2-DF43ED9E348B}"/>
              </a:ext>
            </a:extLst>
          </p:cNvPr>
          <p:cNvSpPr txBox="1">
            <a:spLocks/>
          </p:cNvSpPr>
          <p:nvPr/>
        </p:nvSpPr>
        <p:spPr>
          <a:xfrm>
            <a:off x="377489" y="1017415"/>
            <a:ext cx="11437022" cy="3757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Thank you!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Discussion / Q&amp;A / Other Cool Stuff</a:t>
            </a:r>
          </a:p>
        </p:txBody>
      </p:sp>
    </p:spTree>
    <p:extLst>
      <p:ext uri="{BB962C8B-B14F-4D97-AF65-F5344CB8AC3E}">
        <p14:creationId xmlns:p14="http://schemas.microsoft.com/office/powerpoint/2010/main" val="1691814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D9CE0DB-0FCC-A405-2927-D4CA714F27F4}"/>
              </a:ext>
            </a:extLst>
          </p:cNvPr>
          <p:cNvSpPr txBox="1">
            <a:spLocks/>
          </p:cNvSpPr>
          <p:nvPr/>
        </p:nvSpPr>
        <p:spPr>
          <a:xfrm>
            <a:off x="480881" y="72506"/>
            <a:ext cx="10959856" cy="852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3FEC4D-3FF2-F35E-13AB-A3804E43AD78}"/>
              </a:ext>
            </a:extLst>
          </p:cNvPr>
          <p:cNvSpPr txBox="1">
            <a:spLocks/>
          </p:cNvSpPr>
          <p:nvPr/>
        </p:nvSpPr>
        <p:spPr>
          <a:xfrm>
            <a:off x="1477686" y="428638"/>
            <a:ext cx="8611515" cy="12107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 defTabSz="713232">
              <a:spcAft>
                <a:spcPts val="600"/>
              </a:spcAft>
            </a:pPr>
            <a:r>
              <a:rPr lang="en-US" sz="3200" kern="1200" dirty="0">
                <a:solidFill>
                  <a:srgbClr val="042F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+mn-ea"/>
                <a:cs typeface="+mn-cs"/>
              </a:rPr>
              <a:t>Characterization of PTSD Subpopulations Towards Precision Psychiatry</a:t>
            </a:r>
            <a:endParaRPr lang="en-US" sz="4000" dirty="0">
              <a:solidFill>
                <a:srgbClr val="042F6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D63D5-BA52-93FE-F491-CCC5902ABE18}"/>
              </a:ext>
            </a:extLst>
          </p:cNvPr>
          <p:cNvSpPr txBox="1"/>
          <p:nvPr/>
        </p:nvSpPr>
        <p:spPr>
          <a:xfrm>
            <a:off x="798437" y="2957493"/>
            <a:ext cx="9578046" cy="2260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600" b="1" dirty="0">
                <a:latin typeface="Century Gothic" panose="020B0502020202020204" pitchFamily="34" charset="0"/>
              </a:rPr>
              <a:t>Online Study (n=2000): </a:t>
            </a:r>
            <a:r>
              <a:rPr lang="en-US" sz="1600" dirty="0">
                <a:latin typeface="Century Gothic" panose="020B0502020202020204" pitchFamily="34" charset="0"/>
              </a:rPr>
              <a:t>Stratification of Patients vis Online Questionnaires: Fear vs. Emotional Pain/Rumination (cognitive bias) </a:t>
            </a:r>
            <a:r>
              <a:rPr lang="en-US" sz="1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– V Completed </a:t>
            </a:r>
          </a:p>
          <a:p>
            <a:pPr lvl="1">
              <a:lnSpc>
                <a:spcPct val="150000"/>
              </a:lnSpc>
            </a:pPr>
            <a:endParaRPr lang="en-US" sz="1600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1600" b="1" dirty="0">
                <a:latin typeface="Century Gothic" panose="020B0502020202020204" pitchFamily="34" charset="0"/>
              </a:rPr>
              <a:t>fMRI &amp; MEG Study (n=72): </a:t>
            </a:r>
            <a:r>
              <a:rPr lang="en-US" sz="1600" dirty="0">
                <a:latin typeface="Century Gothic" panose="020B0502020202020204" pitchFamily="34" charset="0"/>
              </a:rPr>
              <a:t>A pilot study with the defined PTSD subgroups to explore differences in neural patterns </a:t>
            </a:r>
            <a:r>
              <a:rPr lang="en-US" sz="16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– V Ongoing</a:t>
            </a:r>
          </a:p>
          <a:p>
            <a:pPr lvl="1">
              <a:lnSpc>
                <a:spcPct val="150000"/>
              </a:lnSpc>
            </a:pPr>
            <a:endParaRPr lang="en-US" sz="1600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 descr="תוצאת תמונה עבור ‪clustering‬‏">
            <a:extLst>
              <a:ext uri="{FF2B5EF4-FFF2-40B4-BE49-F238E27FC236}">
                <a16:creationId xmlns:a16="http://schemas.microsoft.com/office/drawing/2014/main" id="{440824DD-ECC1-D4DD-A604-A8AAD5016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799" y="5436752"/>
            <a:ext cx="1683250" cy="96366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he Medicalization of Post Traumatic Stress Disorder - UBC Wiki">
            <a:extLst>
              <a:ext uri="{FF2B5EF4-FFF2-40B4-BE49-F238E27FC236}">
                <a16:creationId xmlns:a16="http://schemas.microsoft.com/office/drawing/2014/main" id="{F33DBADA-25AE-C1BA-C2C7-7A89E11BF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297" y="5138778"/>
            <a:ext cx="1891904" cy="137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33C77C-C19C-C4E9-ED14-0D795E87A3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180" b="26167"/>
          <a:stretch/>
        </p:blipFill>
        <p:spPr>
          <a:xfrm>
            <a:off x="4643246" y="1942168"/>
            <a:ext cx="2012413" cy="625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1BE1A0-64D1-87AA-8C5D-F278F2F47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448" y="1914674"/>
            <a:ext cx="1480373" cy="740187"/>
          </a:xfrm>
          <a:prstGeom prst="rect">
            <a:avLst/>
          </a:prstGeom>
        </p:spPr>
      </p:pic>
      <p:pic>
        <p:nvPicPr>
          <p:cNvPr id="10" name="Picture 2" descr="Boehringer Ingelheim Pharmaceuticals | AMGA">
            <a:extLst>
              <a:ext uri="{FF2B5EF4-FFF2-40B4-BE49-F238E27FC236}">
                <a16:creationId xmlns:a16="http://schemas.microsoft.com/office/drawing/2014/main" id="{7D5439BE-94F2-3350-31E1-AB515D2A6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05" y="2041743"/>
            <a:ext cx="1581778" cy="47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772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66D80EC5-56F4-8091-BD28-B7D85DB91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13" r="25986"/>
          <a:stretch/>
        </p:blipFill>
        <p:spPr>
          <a:xfrm>
            <a:off x="6050604" y="222334"/>
            <a:ext cx="919949" cy="809625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D9CE0DB-0FCC-A405-2927-D4CA714F27F4}"/>
              </a:ext>
            </a:extLst>
          </p:cNvPr>
          <p:cNvSpPr txBox="1">
            <a:spLocks/>
          </p:cNvSpPr>
          <p:nvPr/>
        </p:nvSpPr>
        <p:spPr>
          <a:xfrm>
            <a:off x="480881" y="72506"/>
            <a:ext cx="10959856" cy="852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3FEC4D-3FF2-F35E-13AB-A3804E43AD78}"/>
              </a:ext>
            </a:extLst>
          </p:cNvPr>
          <p:cNvSpPr txBox="1">
            <a:spLocks/>
          </p:cNvSpPr>
          <p:nvPr/>
        </p:nvSpPr>
        <p:spPr>
          <a:xfrm>
            <a:off x="-456649" y="-10669"/>
            <a:ext cx="7427648" cy="12107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42F62"/>
                </a:solidFill>
                <a:latin typeface="Century Gothic" panose="020B0502020202020204" pitchFamily="34" charset="0"/>
              </a:rPr>
              <a:t>fMRI Protocol</a:t>
            </a:r>
            <a:endParaRPr lang="en-US" sz="2800" b="1" i="1" dirty="0">
              <a:solidFill>
                <a:srgbClr val="042F6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A7276-4C71-44D1-9421-F24BCAB7B00C}"/>
              </a:ext>
            </a:extLst>
          </p:cNvPr>
          <p:cNvSpPr txBox="1"/>
          <p:nvPr/>
        </p:nvSpPr>
        <p:spPr>
          <a:xfrm>
            <a:off x="1935817" y="1213478"/>
            <a:ext cx="5863045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b="1" i="0" u="none" strike="noStrike" baseline="0" dirty="0">
                <a:latin typeface="Century Gothic" panose="020B0502020202020204" pitchFamily="34" charset="0"/>
              </a:rPr>
              <a:t>Anatomical Scan</a:t>
            </a:r>
            <a:endParaRPr lang="en-US" sz="1800" b="0" i="0" u="none" strike="noStrike" dirty="0">
              <a:latin typeface="Century Gothic" panose="020B0502020202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endParaRPr lang="en-US" baseline="0" dirty="0">
              <a:latin typeface="Century Gothic" panose="020B0502020202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b="1" i="0" u="none" strike="noStrike" dirty="0">
                <a:latin typeface="Century Gothic" panose="020B0502020202020204" pitchFamily="34" charset="0"/>
              </a:rPr>
              <a:t>Free Recall Task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Positive Scenario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Century Gothic" panose="020B0502020202020204" pitchFamily="34" charset="0"/>
              </a:rPr>
              <a:t>Mundane</a:t>
            </a:r>
            <a:r>
              <a:rPr lang="en-US" sz="1600" b="0" i="0" u="none" strike="noStrike" dirty="0">
                <a:latin typeface="Century Gothic" panose="020B0502020202020204" pitchFamily="34" charset="0"/>
              </a:rPr>
              <a:t> Scenario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aseline="0" dirty="0">
                <a:latin typeface="Century Gothic" panose="020B0502020202020204" pitchFamily="34" charset="0"/>
              </a:rPr>
              <a:t>Traumatic</a:t>
            </a:r>
            <a:r>
              <a:rPr lang="en-US" sz="1600" dirty="0">
                <a:latin typeface="Century Gothic" panose="020B0502020202020204" pitchFamily="34" charset="0"/>
              </a:rPr>
              <a:t>/Stressful Event</a:t>
            </a:r>
          </a:p>
          <a:p>
            <a:pPr marL="800100" lvl="1" indent="-342900">
              <a:buFont typeface="+mj-lt"/>
              <a:buAutoNum type="alphaUcPeriod"/>
            </a:pPr>
            <a:endParaRPr lang="en-US" b="0" i="0" u="none" strike="noStrike" baseline="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entury Gothic" panose="020B0502020202020204" pitchFamily="34" charset="0"/>
              </a:rPr>
              <a:t>Response Inhibition Task </a:t>
            </a:r>
            <a:endParaRPr lang="en-US" dirty="0"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Emotional Go/No-Go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Happy, Neutral, Angry Facial Expressions</a:t>
            </a:r>
          </a:p>
          <a:p>
            <a:pPr marL="342900" indent="-342900">
              <a:buFont typeface="+mj-lt"/>
              <a:buAutoNum type="arabicPeriod"/>
            </a:pPr>
            <a:endParaRPr lang="en-US" i="0" u="none" strike="noStrike" baseline="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entury Gothic" panose="020B0502020202020204" pitchFamily="34" charset="0"/>
              </a:rPr>
              <a:t>Visual Reminders Task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i="0" u="none" strike="noStrike" baseline="0" dirty="0">
                <a:latin typeface="Century Gothic" panose="020B0502020202020204" pitchFamily="34" charset="0"/>
              </a:rPr>
              <a:t>Positive,</a:t>
            </a:r>
            <a:r>
              <a:rPr lang="en-US" sz="1600" i="0" u="none" strike="noStrike" dirty="0">
                <a:latin typeface="Century Gothic" panose="020B0502020202020204" pitchFamily="34" charset="0"/>
              </a:rPr>
              <a:t> Neutral, Trauma-Specific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i="0" u="none" strike="noStrike" dirty="0">
                <a:latin typeface="Century Gothic" panose="020B0502020202020204" pitchFamily="34" charset="0"/>
              </a:rPr>
              <a:t>Military/Combat, MVA, Interpersona</a:t>
            </a:r>
            <a:r>
              <a:rPr lang="en-US" sz="1600" dirty="0">
                <a:latin typeface="Century Gothic" panose="020B0502020202020204" pitchFamily="34" charset="0"/>
              </a:rPr>
              <a:t>l/Sexual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i="0" u="none" strike="noStrike" baseline="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entury Gothic" panose="020B0502020202020204" pitchFamily="34" charset="0"/>
              </a:rPr>
              <a:t>Free Recall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Traumatic/Stressful Event</a:t>
            </a:r>
          </a:p>
          <a:p>
            <a:pPr marL="342900" indent="-342900">
              <a:buFont typeface="+mj-lt"/>
              <a:buAutoNum type="arabicPeriod"/>
            </a:pPr>
            <a:endParaRPr lang="en-US" i="0" u="none" strike="noStrike" baseline="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entury Gothic" panose="020B0502020202020204" pitchFamily="34" charset="0"/>
              </a:rPr>
              <a:t>Resting-State Scan</a:t>
            </a:r>
            <a:endParaRPr lang="en-US" b="1" i="0" u="none" strike="noStrike" baseline="0" dirty="0">
              <a:latin typeface="Century Gothic" panose="020B0502020202020204" pitchFamily="34" charset="0"/>
            </a:endParaRPr>
          </a:p>
          <a:p>
            <a:pPr algn="l"/>
            <a:endParaRPr lang="en-US" u="sng" dirty="0">
              <a:solidFill>
                <a:srgbClr val="042F6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4" descr="People with Autism Have Shortened Life Expectancy - Integrated ...">
            <a:extLst>
              <a:ext uri="{FF2B5EF4-FFF2-40B4-BE49-F238E27FC236}">
                <a16:creationId xmlns:a16="http://schemas.microsoft.com/office/drawing/2014/main" id="{47DFA4B3-42D0-489F-8688-A0444DC2C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38748" y="5744344"/>
            <a:ext cx="1337363" cy="11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166;p18">
            <a:extLst>
              <a:ext uri="{FF2B5EF4-FFF2-40B4-BE49-F238E27FC236}">
                <a16:creationId xmlns:a16="http://schemas.microsoft.com/office/drawing/2014/main" id="{1CBCEDFE-92FE-37D2-5D61-4C11B6C9ACBC}"/>
              </a:ext>
            </a:extLst>
          </p:cNvPr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1379" y="1949026"/>
            <a:ext cx="1175939" cy="90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Figures – Overview of Structural MRI (Pre)processing and Neuroimaging  Analysis">
            <a:extLst>
              <a:ext uri="{FF2B5EF4-FFF2-40B4-BE49-F238E27FC236}">
                <a16:creationId xmlns:a16="http://schemas.microsoft.com/office/drawing/2014/main" id="{3F6AF69A-FF7D-F845-E734-E62770C3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573" y="1044659"/>
            <a:ext cx="1097857" cy="89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50 things that make you happy | How to be happier">
            <a:extLst>
              <a:ext uri="{FF2B5EF4-FFF2-40B4-BE49-F238E27FC236}">
                <a16:creationId xmlns:a16="http://schemas.microsoft.com/office/drawing/2014/main" id="{77D2D165-A96F-870D-8B51-6BF3B76D7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2022"/>
            <a:ext cx="1353689" cy="90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167;p18">
            <a:extLst>
              <a:ext uri="{FF2B5EF4-FFF2-40B4-BE49-F238E27FC236}">
                <a16:creationId xmlns:a16="http://schemas.microsoft.com/office/drawing/2014/main" id="{3FEE8C1D-03F6-3ABD-D812-DBABA0B7AE84}"/>
              </a:ext>
            </a:extLst>
          </p:cNvPr>
          <p:cNvPicPr preferRelativeResize="0"/>
          <p:nvPr/>
        </p:nvPicPr>
        <p:blipFill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9008" y="1949026"/>
            <a:ext cx="1501620" cy="90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A close-up of a person making a face&#10;&#10;Description automatically generated">
            <a:extLst>
              <a:ext uri="{FF2B5EF4-FFF2-40B4-BE49-F238E27FC236}">
                <a16:creationId xmlns:a16="http://schemas.microsoft.com/office/drawing/2014/main" id="{94BBCE9A-A66E-4B5D-4912-EEFB7AF2B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090" y="3140214"/>
            <a:ext cx="869772" cy="1117296"/>
          </a:xfrm>
          <a:prstGeom prst="rect">
            <a:avLst/>
          </a:prstGeom>
        </p:spPr>
      </p:pic>
      <p:pic>
        <p:nvPicPr>
          <p:cNvPr id="21" name="Picture 20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DD6E2A53-604B-F371-8814-FAC2FBF2E5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439" y="3140214"/>
            <a:ext cx="869772" cy="1117296"/>
          </a:xfrm>
          <a:prstGeom prst="rect">
            <a:avLst/>
          </a:prstGeom>
        </p:spPr>
      </p:pic>
      <p:pic>
        <p:nvPicPr>
          <p:cNvPr id="23" name="Picture 22" descr="A close-up of a person's face&#10;&#10;Description automatically generated">
            <a:extLst>
              <a:ext uri="{FF2B5EF4-FFF2-40B4-BE49-F238E27FC236}">
                <a16:creationId xmlns:a16="http://schemas.microsoft.com/office/drawing/2014/main" id="{F9328015-3152-7B5F-1CCE-23F0900905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606" y="3146230"/>
            <a:ext cx="865089" cy="1111280"/>
          </a:xfrm>
          <a:prstGeom prst="rect">
            <a:avLst/>
          </a:prstGeom>
        </p:spPr>
      </p:pic>
      <p:pic>
        <p:nvPicPr>
          <p:cNvPr id="25" name="Picture 24" descr="A child smiling with a yellow flower in her hair&#10;&#10;Description automatically generated">
            <a:extLst>
              <a:ext uri="{FF2B5EF4-FFF2-40B4-BE49-F238E27FC236}">
                <a16:creationId xmlns:a16="http://schemas.microsoft.com/office/drawing/2014/main" id="{65E20CB8-0BD9-73FE-B790-03785FA1DC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993" y="4573243"/>
            <a:ext cx="1337364" cy="1003023"/>
          </a:xfrm>
          <a:prstGeom prst="rect">
            <a:avLst/>
          </a:prstGeom>
        </p:spPr>
      </p:pic>
      <p:pic>
        <p:nvPicPr>
          <p:cNvPr id="27" name="Picture 26" descr="A yellow mug on a tile floor&#10;&#10;Description automatically generated">
            <a:extLst>
              <a:ext uri="{FF2B5EF4-FFF2-40B4-BE49-F238E27FC236}">
                <a16:creationId xmlns:a16="http://schemas.microsoft.com/office/drawing/2014/main" id="{00F063A0-B5D4-8C72-AA0E-86C012C286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447" y="4573243"/>
            <a:ext cx="1337364" cy="1003023"/>
          </a:xfrm>
          <a:prstGeom prst="rect">
            <a:avLst/>
          </a:prstGeom>
        </p:spPr>
      </p:pic>
      <p:pic>
        <p:nvPicPr>
          <p:cNvPr id="29" name="Picture 28" descr="A soldier aiming an object&#10;&#10;Description automatically generated">
            <a:extLst>
              <a:ext uri="{FF2B5EF4-FFF2-40B4-BE49-F238E27FC236}">
                <a16:creationId xmlns:a16="http://schemas.microsoft.com/office/drawing/2014/main" id="{EA823BC5-41FD-387D-0B14-955668344B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01" y="4573242"/>
            <a:ext cx="1337364" cy="100302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66E9844-681B-F3E7-3574-47CFC1BFA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713" y="223997"/>
            <a:ext cx="4200525" cy="8096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34755D-0F9F-9046-4DB9-9CCE2888D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13" r="25986"/>
          <a:stretch/>
        </p:blipFill>
        <p:spPr>
          <a:xfrm>
            <a:off x="6916018" y="222334"/>
            <a:ext cx="919949" cy="809625"/>
          </a:xfrm>
          <a:prstGeom prst="rect">
            <a:avLst/>
          </a:prstGeom>
        </p:spPr>
      </p:pic>
      <p:pic>
        <p:nvPicPr>
          <p:cNvPr id="2056" name="Picture 8" descr="MRI machine scan device in hospital line black icon. Health care. Isolated  vector element. Outline pictogram for web page, mobile app, promo. Stock  Vector | Adobe Stock">
            <a:extLst>
              <a:ext uri="{FF2B5EF4-FFF2-40B4-BE49-F238E27FC236}">
                <a16:creationId xmlns:a16="http://schemas.microsoft.com/office/drawing/2014/main" id="{842F5494-F301-86E6-83D2-9E0E806C94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6300" r="91000">
                        <a14:foregroundMark x1="22800" y1="50300" x2="66700" y2="50300"/>
                        <a14:foregroundMark x1="29400" y1="79900" x2="68200" y2="62200"/>
                        <a14:foregroundMark x1="68200" y1="62200" x2="63400" y2="40500"/>
                        <a14:foregroundMark x1="55700" y1="36100" x2="75400" y2="65700"/>
                        <a14:foregroundMark x1="78700" y1="49200" x2="72100" y2="33900"/>
                        <a14:foregroundMark x1="77600" y1="30600" x2="73200" y2="78800"/>
                        <a14:foregroundMark x1="53500" y1="56900" x2="61200" y2="49200"/>
                        <a14:foregroundMark x1="63400" y1="63500" x2="63400" y2="32800"/>
                        <a14:foregroundMark x1="68800" y1="49200" x2="51300" y2="46000"/>
                        <a14:foregroundMark x1="65600" y1="32800" x2="65600" y2="32800"/>
                        <a14:foregroundMark x1="61200" y1="31700" x2="61200" y2="31700"/>
                        <a14:foregroundMark x1="40400" y1="69000" x2="40400" y2="69000"/>
                        <a14:foregroundMark x1="32700" y1="67900" x2="49100" y2="66800"/>
                        <a14:foregroundMark x1="18500" y1="49200" x2="18500" y2="49200"/>
                        <a14:foregroundMark x1="21700" y1="59100" x2="21700" y2="59100"/>
                        <a14:foregroundMark x1="31600" y1="59100" x2="31600" y2="59100"/>
                        <a14:foregroundMark x1="16300" y1="59100" x2="40400" y2="55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39"/>
          <a:stretch/>
        </p:blipFill>
        <p:spPr bwMode="auto">
          <a:xfrm>
            <a:off x="6312869" y="93245"/>
            <a:ext cx="919949" cy="102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87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D9CE0DB-0FCC-A405-2927-D4CA714F27F4}"/>
              </a:ext>
            </a:extLst>
          </p:cNvPr>
          <p:cNvSpPr txBox="1">
            <a:spLocks/>
          </p:cNvSpPr>
          <p:nvPr/>
        </p:nvSpPr>
        <p:spPr>
          <a:xfrm>
            <a:off x="480881" y="72506"/>
            <a:ext cx="10959856" cy="852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3FEC4D-3FF2-F35E-13AB-A3804E43AD78}"/>
              </a:ext>
            </a:extLst>
          </p:cNvPr>
          <p:cNvSpPr txBox="1">
            <a:spLocks/>
          </p:cNvSpPr>
          <p:nvPr/>
        </p:nvSpPr>
        <p:spPr>
          <a:xfrm>
            <a:off x="2057951" y="0"/>
            <a:ext cx="7427648" cy="12107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42F62"/>
                </a:solidFill>
                <a:latin typeface="Century Gothic" panose="020B0502020202020204" pitchFamily="34" charset="0"/>
              </a:rPr>
              <a:t>Sample Characteristics</a:t>
            </a:r>
            <a:endParaRPr lang="en-US" sz="2800" b="1" i="1" dirty="0">
              <a:solidFill>
                <a:srgbClr val="042F62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832F27D-8EEC-D95F-21BA-402C568F0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081366"/>
              </p:ext>
            </p:extLst>
          </p:nvPr>
        </p:nvGraphicFramePr>
        <p:xfrm>
          <a:off x="2325381" y="3429000"/>
          <a:ext cx="6310619" cy="3093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896">
                  <a:extLst>
                    <a:ext uri="{9D8B030D-6E8A-4147-A177-3AD203B41FA5}">
                      <a16:colId xmlns:a16="http://schemas.microsoft.com/office/drawing/2014/main" val="350256783"/>
                    </a:ext>
                  </a:extLst>
                </a:gridCol>
                <a:gridCol w="723543">
                  <a:extLst>
                    <a:ext uri="{9D8B030D-6E8A-4147-A177-3AD203B41FA5}">
                      <a16:colId xmlns:a16="http://schemas.microsoft.com/office/drawing/2014/main" val="2310471540"/>
                    </a:ext>
                  </a:extLst>
                </a:gridCol>
                <a:gridCol w="1063025">
                  <a:extLst>
                    <a:ext uri="{9D8B030D-6E8A-4147-A177-3AD203B41FA5}">
                      <a16:colId xmlns:a16="http://schemas.microsoft.com/office/drawing/2014/main" val="1582320558"/>
                    </a:ext>
                  </a:extLst>
                </a:gridCol>
                <a:gridCol w="923217">
                  <a:extLst>
                    <a:ext uri="{9D8B030D-6E8A-4147-A177-3AD203B41FA5}">
                      <a16:colId xmlns:a16="http://schemas.microsoft.com/office/drawing/2014/main" val="10228582"/>
                    </a:ext>
                  </a:extLst>
                </a:gridCol>
                <a:gridCol w="1327183">
                  <a:extLst>
                    <a:ext uri="{9D8B030D-6E8A-4147-A177-3AD203B41FA5}">
                      <a16:colId xmlns:a16="http://schemas.microsoft.com/office/drawing/2014/main" val="3217062571"/>
                    </a:ext>
                  </a:extLst>
                </a:gridCol>
                <a:gridCol w="1017755">
                  <a:extLst>
                    <a:ext uri="{9D8B030D-6E8A-4147-A177-3AD203B41FA5}">
                      <a16:colId xmlns:a16="http://schemas.microsoft.com/office/drawing/2014/main" val="4292822689"/>
                    </a:ext>
                  </a:extLst>
                </a:gridCol>
              </a:tblGrid>
              <a:tr h="52059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Subject ID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Age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Gender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Condition 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Hispanic/</a:t>
                      </a:r>
                    </a:p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Latino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Race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8596952"/>
                  </a:ext>
                </a:extLst>
              </a:tr>
              <a:tr h="28590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1783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45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Female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Healthy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No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White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72411560"/>
                  </a:ext>
                </a:extLst>
              </a:tr>
              <a:tr h="28590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1784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36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Female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Healthy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No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Asian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19896109"/>
                  </a:ext>
                </a:extLst>
              </a:tr>
              <a:tr h="28590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1807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23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Male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Healthy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No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White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96055134"/>
                  </a:ext>
                </a:extLst>
              </a:tr>
              <a:tr h="28590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1808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28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Male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Healthy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No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White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79168404"/>
                  </a:ext>
                </a:extLst>
              </a:tr>
              <a:tr h="28590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1811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30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Female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PTSD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No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Asian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20787955"/>
                  </a:ext>
                </a:extLst>
              </a:tr>
              <a:tr h="28590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1809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43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Male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Healthy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No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White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51959963"/>
                  </a:ext>
                </a:extLst>
              </a:tr>
              <a:tr h="28590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1820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31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Male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PTSD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No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White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03720681"/>
                  </a:ext>
                </a:extLst>
              </a:tr>
              <a:tr h="28590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b="1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1819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26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Male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Healthy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No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Asian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11993485"/>
                  </a:ext>
                </a:extLst>
              </a:tr>
              <a:tr h="28590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1830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28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Male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Healthy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No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 dirty="0">
                          <a:effectLst/>
                        </a:rPr>
                        <a:t>White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8271184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82D63D5-BA52-93FE-F491-CCC5902ABE18}"/>
              </a:ext>
            </a:extLst>
          </p:cNvPr>
          <p:cNvSpPr txBox="1"/>
          <p:nvPr/>
        </p:nvSpPr>
        <p:spPr>
          <a:xfrm>
            <a:off x="1648086" y="924749"/>
            <a:ext cx="7995583" cy="2261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9 Participants: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7 Healthy Controls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2 PTSD Patients (Interpersonal Violence)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Mean Age: </a:t>
            </a:r>
            <a:r>
              <a:rPr lang="en-US" sz="1600" dirty="0">
                <a:latin typeface="Century Gothic" panose="020B0502020202020204" pitchFamily="34" charset="0"/>
              </a:rPr>
              <a:t>32 years (Range 23-45)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Gender Distribution: </a:t>
            </a:r>
            <a:r>
              <a:rPr lang="en-US" sz="1600" dirty="0">
                <a:latin typeface="Century Gothic" panose="020B0502020202020204" pitchFamily="34" charset="0"/>
              </a:rPr>
              <a:t>67% (6) Males, 33% (3) Females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Century Gothic" panose="020B0502020202020204" pitchFamily="34" charset="0"/>
              </a:rPr>
              <a:t>Race: </a:t>
            </a:r>
            <a:r>
              <a:rPr lang="en-US" sz="1600" dirty="0">
                <a:latin typeface="Century Gothic" panose="020B0502020202020204" pitchFamily="34" charset="0"/>
              </a:rPr>
              <a:t>67% (6) White, 33% (3) Asian </a:t>
            </a:r>
          </a:p>
        </p:txBody>
      </p:sp>
    </p:spTree>
    <p:extLst>
      <p:ext uri="{BB962C8B-B14F-4D97-AF65-F5344CB8AC3E}">
        <p14:creationId xmlns:p14="http://schemas.microsoft.com/office/powerpoint/2010/main" val="3477458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D9CE0DB-0FCC-A405-2927-D4CA714F27F4}"/>
              </a:ext>
            </a:extLst>
          </p:cNvPr>
          <p:cNvSpPr txBox="1">
            <a:spLocks/>
          </p:cNvSpPr>
          <p:nvPr/>
        </p:nvSpPr>
        <p:spPr>
          <a:xfrm>
            <a:off x="480881" y="72506"/>
            <a:ext cx="10959856" cy="852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3FEC4D-3FF2-F35E-13AB-A3804E43AD78}"/>
              </a:ext>
            </a:extLst>
          </p:cNvPr>
          <p:cNvSpPr txBox="1">
            <a:spLocks/>
          </p:cNvSpPr>
          <p:nvPr/>
        </p:nvSpPr>
        <p:spPr>
          <a:xfrm>
            <a:off x="2382176" y="0"/>
            <a:ext cx="7427648" cy="12107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42F62"/>
                </a:solidFill>
                <a:latin typeface="Century Gothic" panose="020B0502020202020204" pitchFamily="34" charset="0"/>
              </a:rPr>
              <a:t>Data Summary</a:t>
            </a:r>
            <a:endParaRPr lang="en-US" sz="2800" b="1" i="1" dirty="0">
              <a:solidFill>
                <a:srgbClr val="042F6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A7276-4C71-44D1-9421-F24BCAB7B00C}"/>
              </a:ext>
            </a:extLst>
          </p:cNvPr>
          <p:cNvSpPr txBox="1"/>
          <p:nvPr/>
        </p:nvSpPr>
        <p:spPr>
          <a:xfrm>
            <a:off x="1935817" y="1213478"/>
            <a:ext cx="5863045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b="1" i="0" u="none" strike="noStrike" baseline="0" dirty="0">
                <a:latin typeface="Century Gothic" panose="020B0502020202020204" pitchFamily="34" charset="0"/>
              </a:rPr>
              <a:t>Anatomical Scan </a:t>
            </a:r>
            <a:r>
              <a:rPr lang="en-US" sz="1800" b="1" i="0" u="none" strike="noStrike" baseline="0" dirty="0">
                <a:solidFill>
                  <a:srgbClr val="00B050"/>
                </a:solidFill>
                <a:latin typeface="Century Gothic" panose="020B0502020202020204" pitchFamily="34" charset="0"/>
              </a:rPr>
              <a:t>V 9/9</a:t>
            </a:r>
            <a:endParaRPr lang="en-US" sz="1800" b="0" i="0" u="none" strike="noStrike" dirty="0">
              <a:solidFill>
                <a:srgbClr val="00B050"/>
              </a:solidFill>
              <a:latin typeface="Century Gothic" panose="020B0502020202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endParaRPr lang="en-US" baseline="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1" i="0" u="none" strike="noStrike" dirty="0">
                <a:latin typeface="Century Gothic" panose="020B0502020202020204" pitchFamily="34" charset="0"/>
              </a:rPr>
              <a:t>Free Recall Task </a:t>
            </a:r>
            <a:r>
              <a:rPr lang="en-US" sz="1800" b="1" i="0" u="none" strike="noStrike" baseline="0" dirty="0">
                <a:solidFill>
                  <a:srgbClr val="00B050"/>
                </a:solidFill>
                <a:latin typeface="Century Gothic" panose="020B0502020202020204" pitchFamily="34" charset="0"/>
              </a:rPr>
              <a:t>V 9/9</a:t>
            </a:r>
            <a:endParaRPr lang="en-US" sz="1800" b="1" i="0" u="none" strike="noStrike" dirty="0"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Positive Scenario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Century Gothic" panose="020B0502020202020204" pitchFamily="34" charset="0"/>
              </a:rPr>
              <a:t>Mundane</a:t>
            </a:r>
            <a:r>
              <a:rPr lang="en-US" sz="1600" b="0" i="0" u="none" strike="noStrike" dirty="0">
                <a:latin typeface="Century Gothic" panose="020B0502020202020204" pitchFamily="34" charset="0"/>
              </a:rPr>
              <a:t> Scenario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aseline="0" dirty="0">
                <a:latin typeface="Century Gothic" panose="020B0502020202020204" pitchFamily="34" charset="0"/>
              </a:rPr>
              <a:t>Traumatic</a:t>
            </a:r>
            <a:r>
              <a:rPr lang="en-US" sz="1600" dirty="0">
                <a:latin typeface="Century Gothic" panose="020B0502020202020204" pitchFamily="34" charset="0"/>
              </a:rPr>
              <a:t>/Stressful Event</a:t>
            </a:r>
          </a:p>
          <a:p>
            <a:pPr marL="800100" lvl="1" indent="-342900">
              <a:buFont typeface="+mj-lt"/>
              <a:buAutoNum type="alphaUcPeriod"/>
            </a:pPr>
            <a:endParaRPr lang="en-US" b="0" i="0" u="none" strike="noStrike" baseline="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entury Gothic" panose="020B0502020202020204" pitchFamily="34" charset="0"/>
              </a:rPr>
              <a:t>Response Inhibition Task </a:t>
            </a:r>
            <a:r>
              <a:rPr lang="en-US" sz="1800" b="1" i="0" u="none" strike="noStrike" baseline="0" dirty="0">
                <a:solidFill>
                  <a:srgbClr val="00B050"/>
                </a:solidFill>
                <a:latin typeface="Century Gothic" panose="020B0502020202020204" pitchFamily="34" charset="0"/>
              </a:rPr>
              <a:t>V 9/9</a:t>
            </a:r>
            <a:endParaRPr lang="en-US" dirty="0"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Emotional Go/No-Go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Happy, Neutral, Angry Facial Expressions</a:t>
            </a:r>
          </a:p>
          <a:p>
            <a:pPr marL="342900" indent="-342900">
              <a:buFont typeface="+mj-lt"/>
              <a:buAutoNum type="arabicPeriod"/>
            </a:pPr>
            <a:endParaRPr lang="en-US" i="0" u="none" strike="noStrike" baseline="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entury Gothic" panose="020B0502020202020204" pitchFamily="34" charset="0"/>
              </a:rPr>
              <a:t>Visual Reminders Task </a:t>
            </a:r>
            <a:r>
              <a:rPr lang="en-US" sz="1800" b="1" i="0" u="none" strike="noStrike" baseline="0" dirty="0">
                <a:solidFill>
                  <a:srgbClr val="00B050"/>
                </a:solidFill>
                <a:latin typeface="Century Gothic" panose="020B0502020202020204" pitchFamily="34" charset="0"/>
              </a:rPr>
              <a:t>V 9/9</a:t>
            </a:r>
            <a:endParaRPr lang="en-US" b="1" dirty="0"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i="0" u="none" strike="noStrike" baseline="0" dirty="0">
                <a:latin typeface="Century Gothic" panose="020B0502020202020204" pitchFamily="34" charset="0"/>
              </a:rPr>
              <a:t>Positive,</a:t>
            </a:r>
            <a:r>
              <a:rPr lang="en-US" sz="1600" i="0" u="none" strike="noStrike" dirty="0">
                <a:latin typeface="Century Gothic" panose="020B0502020202020204" pitchFamily="34" charset="0"/>
              </a:rPr>
              <a:t> Neutral, Trauma-Specific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i="0" u="none" strike="noStrike" dirty="0">
                <a:latin typeface="Century Gothic" panose="020B0502020202020204" pitchFamily="34" charset="0"/>
              </a:rPr>
              <a:t>Military/Combat, MVA, Interpersona</a:t>
            </a:r>
            <a:r>
              <a:rPr lang="en-US" sz="1600" dirty="0">
                <a:latin typeface="Century Gothic" panose="020B0502020202020204" pitchFamily="34" charset="0"/>
              </a:rPr>
              <a:t>l/Sexual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i="0" u="none" strike="noStrike" baseline="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entury Gothic" panose="020B0502020202020204" pitchFamily="34" charset="0"/>
              </a:rPr>
              <a:t>Free Recall Task </a:t>
            </a:r>
            <a:r>
              <a:rPr lang="en-US" sz="1800" b="1" i="0" u="none" strike="noStrike" baseline="0" dirty="0">
                <a:solidFill>
                  <a:schemeClr val="accent2"/>
                </a:solidFill>
                <a:latin typeface="Century Gothic" panose="020B0502020202020204" pitchFamily="34" charset="0"/>
              </a:rPr>
              <a:t>V 7/9</a:t>
            </a:r>
            <a:endParaRPr lang="en-US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Traumatic/Stressful Event</a:t>
            </a:r>
          </a:p>
          <a:p>
            <a:pPr marL="342900" indent="-342900">
              <a:buFont typeface="+mj-lt"/>
              <a:buAutoNum type="arabicPeriod"/>
            </a:pPr>
            <a:endParaRPr lang="en-US" i="0" u="none" strike="noStrike" baseline="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entury Gothic" panose="020B0502020202020204" pitchFamily="34" charset="0"/>
              </a:rPr>
              <a:t>Resting-State Scan </a:t>
            </a:r>
            <a:r>
              <a:rPr lang="en-US" sz="1800" b="1" i="0" u="none" strike="noStrike" baseline="0" dirty="0">
                <a:solidFill>
                  <a:schemeClr val="accent2"/>
                </a:solidFill>
                <a:latin typeface="Century Gothic" panose="020B0502020202020204" pitchFamily="34" charset="0"/>
              </a:rPr>
              <a:t>V 7/9</a:t>
            </a:r>
            <a:endParaRPr lang="en-US" b="1" i="0" u="none" strike="noStrike" baseline="0" dirty="0">
              <a:latin typeface="Century Gothic" panose="020B0502020202020204" pitchFamily="34" charset="0"/>
            </a:endParaRPr>
          </a:p>
          <a:p>
            <a:pPr algn="l"/>
            <a:endParaRPr lang="en-US" u="sng" dirty="0">
              <a:solidFill>
                <a:srgbClr val="042F6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098" name="Picture 2" descr="Well done Flat Circular Flat icon">
            <a:extLst>
              <a:ext uri="{FF2B5EF4-FFF2-40B4-BE49-F238E27FC236}">
                <a16:creationId xmlns:a16="http://schemas.microsoft.com/office/drawing/2014/main" id="{53E8E2A7-6AB3-9429-B36C-9EED66BEB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22225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069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13BC7AC-7550-4869-A453-D3CC7060D760}"/>
              </a:ext>
            </a:extLst>
          </p:cNvPr>
          <p:cNvSpPr txBox="1">
            <a:spLocks/>
          </p:cNvSpPr>
          <p:nvPr/>
        </p:nvSpPr>
        <p:spPr>
          <a:xfrm>
            <a:off x="-147592" y="22640"/>
            <a:ext cx="12110992" cy="1210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42F62"/>
                </a:solidFill>
                <a:latin typeface="Century Gothic" panose="020B0502020202020204" pitchFamily="34" charset="0"/>
              </a:rPr>
              <a:t>1. Visual Reminders Task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37D66-D1C9-80FE-C6C1-19448DF20010}"/>
              </a:ext>
            </a:extLst>
          </p:cNvPr>
          <p:cNvSpPr txBox="1"/>
          <p:nvPr/>
        </p:nvSpPr>
        <p:spPr>
          <a:xfrm>
            <a:off x="1003300" y="1644134"/>
            <a:ext cx="9385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i="0" u="none" strike="noStrike" baseline="0" dirty="0">
                <a:latin typeface="Century Gothic" panose="020B0502020202020204" pitchFamily="34" charset="0"/>
              </a:rPr>
              <a:t>30 Blocks – 10 Positive, 10</a:t>
            </a:r>
            <a:r>
              <a:rPr lang="en-US" sz="1800" i="0" u="none" strike="noStrike" dirty="0">
                <a:latin typeface="Century Gothic" panose="020B0502020202020204" pitchFamily="34" charset="0"/>
              </a:rPr>
              <a:t> Neutral, 10 Trauma-Specific (counterbalanced)</a:t>
            </a:r>
          </a:p>
          <a:p>
            <a:pPr algn="l"/>
            <a:r>
              <a:rPr lang="en-US" sz="1800" i="0" u="none" strike="noStrike" baseline="0" dirty="0">
                <a:latin typeface="Century Gothic" panose="020B0502020202020204" pitchFamily="34" charset="0"/>
              </a:rPr>
              <a:t> </a:t>
            </a:r>
          </a:p>
          <a:p>
            <a:pPr algn="l"/>
            <a:r>
              <a:rPr lang="en-US" sz="1800" i="0" u="none" strike="noStrike" baseline="0" dirty="0">
                <a:latin typeface="Century Gothic" panose="020B0502020202020204" pitchFamily="34" charset="0"/>
              </a:rPr>
              <a:t>Each Block – 8 images * 2s each (16s)</a:t>
            </a:r>
          </a:p>
          <a:p>
            <a:pPr algn="l"/>
            <a:endParaRPr lang="en-US" dirty="0">
              <a:latin typeface="Century Gothic" panose="020B0502020202020204" pitchFamily="34" charset="0"/>
            </a:endParaRPr>
          </a:p>
          <a:p>
            <a:pPr algn="l"/>
            <a:r>
              <a:rPr lang="en-US" sz="1800" i="0" u="none" strike="noStrike" dirty="0">
                <a:latin typeface="Century Gothic" panose="020B0502020202020204" pitchFamily="34" charset="0"/>
              </a:rPr>
              <a:t>Between Blocks – Rate </a:t>
            </a:r>
            <a:r>
              <a:rPr lang="en-US" sz="1800" b="1" i="0" u="none" strike="noStrike" dirty="0">
                <a:latin typeface="Century Gothic" panose="020B0502020202020204" pitchFamily="34" charset="0"/>
              </a:rPr>
              <a:t>“How do you feel right now?” </a:t>
            </a:r>
          </a:p>
          <a:p>
            <a:pPr algn="l"/>
            <a:r>
              <a:rPr lang="en-US" dirty="0">
                <a:latin typeface="Century Gothic" panose="020B0502020202020204" pitchFamily="34" charset="0"/>
              </a:rPr>
              <a:t>Scale from </a:t>
            </a:r>
            <a:r>
              <a:rPr lang="en-US" sz="1800" b="1" i="0" u="none" strike="noStrike" dirty="0">
                <a:latin typeface="Century Gothic" panose="020B0502020202020204" pitchFamily="34" charset="0"/>
              </a:rPr>
              <a:t>1 (unpleasant) </a:t>
            </a:r>
            <a:r>
              <a:rPr lang="en-US" sz="1800" i="0" u="none" strike="noStrike" dirty="0">
                <a:latin typeface="Century Gothic" panose="020B0502020202020204" pitchFamily="34" charset="0"/>
              </a:rPr>
              <a:t>to </a:t>
            </a:r>
            <a:r>
              <a:rPr lang="en-US" sz="1800" b="1" i="0" u="none" strike="noStrike" dirty="0">
                <a:latin typeface="Century Gothic" panose="020B0502020202020204" pitchFamily="34" charset="0"/>
              </a:rPr>
              <a:t>9 (pleasant) </a:t>
            </a:r>
            <a:r>
              <a:rPr lang="en-US" sz="1800" i="0" u="none" strike="noStrike" dirty="0">
                <a:latin typeface="Century Gothic" panose="020B0502020202020204" pitchFamily="34" charset="0"/>
              </a:rPr>
              <a:t>(10s) </a:t>
            </a:r>
          </a:p>
          <a:p>
            <a:pPr algn="l"/>
            <a:endParaRPr lang="en-US" dirty="0">
              <a:latin typeface="Century Gothic" panose="020B0502020202020204" pitchFamily="34" charset="0"/>
            </a:endParaRPr>
          </a:p>
          <a:p>
            <a:pPr algn="l"/>
            <a:r>
              <a:rPr lang="en-US" sz="1800" i="0" u="none" strike="noStrike" dirty="0">
                <a:latin typeface="Century Gothic" panose="020B0502020202020204" pitchFamily="34" charset="0"/>
              </a:rPr>
              <a:t>Neural Analysis – </a:t>
            </a:r>
            <a:r>
              <a:rPr lang="en-US" sz="1800" b="1" i="0" u="none" strike="noStrike" dirty="0">
                <a:latin typeface="Century Gothic" panose="020B0502020202020204" pitchFamily="34" charset="0"/>
              </a:rPr>
              <a:t>Block Design</a:t>
            </a:r>
          </a:p>
          <a:p>
            <a:pPr algn="l"/>
            <a:endParaRPr lang="en-US" sz="1800" i="0" u="none" strike="noStrike" dirty="0">
              <a:latin typeface="Century Gothic" panose="020B0502020202020204" pitchFamily="34" charset="0"/>
            </a:endParaRPr>
          </a:p>
          <a:p>
            <a:pPr algn="l"/>
            <a:r>
              <a:rPr lang="en-US" b="1" dirty="0">
                <a:latin typeface="Century Gothic" panose="020B0502020202020204" pitchFamily="34" charset="0"/>
              </a:rPr>
              <a:t>Contrasts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Positive vs. Neutral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Trauma vs. Neutral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Positive vs. Trauma</a:t>
            </a:r>
          </a:p>
          <a:p>
            <a:pPr algn="l"/>
            <a:endParaRPr lang="en-US" sz="1800" i="0" u="none" strike="noStrike" dirty="0">
              <a:latin typeface="Century Gothic" panose="020B0502020202020204" pitchFamily="34" charset="0"/>
            </a:endParaRPr>
          </a:p>
        </p:txBody>
      </p:sp>
      <p:pic>
        <p:nvPicPr>
          <p:cNvPr id="2" name="Picture 1" descr="A child smiling with a yellow flower in her hair&#10;&#10;Description automatically generated">
            <a:extLst>
              <a:ext uri="{FF2B5EF4-FFF2-40B4-BE49-F238E27FC236}">
                <a16:creationId xmlns:a16="http://schemas.microsoft.com/office/drawing/2014/main" id="{86AC4B6D-9718-D89E-F0E6-1FA1A4C41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193" y="4319243"/>
            <a:ext cx="1337364" cy="1003023"/>
          </a:xfrm>
          <a:prstGeom prst="rect">
            <a:avLst/>
          </a:prstGeom>
        </p:spPr>
      </p:pic>
      <p:pic>
        <p:nvPicPr>
          <p:cNvPr id="3" name="Picture 2" descr="A yellow mug on a tile floor&#10;&#10;Description automatically generated">
            <a:extLst>
              <a:ext uri="{FF2B5EF4-FFF2-40B4-BE49-F238E27FC236}">
                <a16:creationId xmlns:a16="http://schemas.microsoft.com/office/drawing/2014/main" id="{4A8BD5D3-BC6C-9337-A973-793FCC161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647" y="4319243"/>
            <a:ext cx="1337364" cy="1003023"/>
          </a:xfrm>
          <a:prstGeom prst="rect">
            <a:avLst/>
          </a:prstGeom>
        </p:spPr>
      </p:pic>
      <p:pic>
        <p:nvPicPr>
          <p:cNvPr id="4" name="Picture 3" descr="A soldier aiming an object&#10;&#10;Description automatically generated">
            <a:extLst>
              <a:ext uri="{FF2B5EF4-FFF2-40B4-BE49-F238E27FC236}">
                <a16:creationId xmlns:a16="http://schemas.microsoft.com/office/drawing/2014/main" id="{125EFD8F-1F7D-85DF-447A-E0B3B8E0F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101" y="4319242"/>
            <a:ext cx="1337364" cy="100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34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C5654-0C05-0DCC-680C-EADED73CA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858" y="1263979"/>
            <a:ext cx="9852092" cy="820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expected, across all subjects (n=9), </a:t>
            </a:r>
            <a:r>
              <a:rPr lang="en-US" sz="2000" b="1" dirty="0"/>
              <a:t>Positive</a:t>
            </a:r>
            <a:r>
              <a:rPr lang="en-US" sz="2000" dirty="0"/>
              <a:t> blocks were more pleasant than </a:t>
            </a:r>
            <a:r>
              <a:rPr lang="en-US" sz="2000" b="1" dirty="0"/>
              <a:t>Neutral</a:t>
            </a:r>
            <a:r>
              <a:rPr lang="en-US" sz="2000" dirty="0"/>
              <a:t> blocks</a:t>
            </a:r>
            <a:r>
              <a:rPr lang="en-US" sz="2000" dirty="0">
                <a:solidFill>
                  <a:srgbClr val="002060"/>
                </a:solidFill>
              </a:rPr>
              <a:t>, </a:t>
            </a:r>
            <a:r>
              <a:rPr lang="en-US" sz="2000" dirty="0"/>
              <a:t>which were more pleasant than </a:t>
            </a:r>
            <a:r>
              <a:rPr lang="en-US" sz="2000" b="1" dirty="0"/>
              <a:t>Trauma</a:t>
            </a:r>
            <a:r>
              <a:rPr lang="en-US" sz="2000" dirty="0"/>
              <a:t> blocks</a:t>
            </a:r>
            <a:r>
              <a:rPr lang="en-US" sz="2000" dirty="0">
                <a:solidFill>
                  <a:srgbClr val="002060"/>
                </a:solidFill>
              </a:rPr>
              <a:t> (One-way ANOVA, F=27.51, p&lt;0.001)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033D80-8AFE-78DC-47C2-DF43ED9E348B}"/>
              </a:ext>
            </a:extLst>
          </p:cNvPr>
          <p:cNvSpPr txBox="1">
            <a:spLocks/>
          </p:cNvSpPr>
          <p:nvPr/>
        </p:nvSpPr>
        <p:spPr>
          <a:xfrm>
            <a:off x="-147592" y="22640"/>
            <a:ext cx="12110992" cy="1210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42F62"/>
                </a:solidFill>
                <a:latin typeface="Century Gothic" panose="020B0502020202020204" pitchFamily="34" charset="0"/>
              </a:rPr>
              <a:t>1. Visual Reminders – Behavioral Results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5A9BED-7346-F4FE-10B4-5A6D2C395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58" y="2936331"/>
            <a:ext cx="4511535" cy="32811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DA515E8-AEFA-F20E-C97F-4C0474E55858}"/>
              </a:ext>
            </a:extLst>
          </p:cNvPr>
          <p:cNvSpPr txBox="1"/>
          <p:nvPr/>
        </p:nvSpPr>
        <p:spPr>
          <a:xfrm>
            <a:off x="981858" y="2566999"/>
            <a:ext cx="4330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Average Rating (Average RT) Per Condition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13ECA6-66EC-F8DA-650D-8F24FA432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899" y="2566999"/>
            <a:ext cx="5846259" cy="380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96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1503</TotalTime>
  <Words>2218</Words>
  <Application>Microsoft Office PowerPoint</Application>
  <PresentationFormat>Widescreen</PresentationFormat>
  <Paragraphs>431</Paragraphs>
  <Slides>32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AdvTT756e41f3</vt:lpstr>
      <vt:lpstr>Arial</vt:lpstr>
      <vt:lpstr>Arial Rounded MT Bold</vt:lpstr>
      <vt:lpstr>ArialMT</vt:lpstr>
      <vt:lpstr>Calibri</vt:lpstr>
      <vt:lpstr>Calibri Light</vt:lpstr>
      <vt:lpstr>Century Gothic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fMRI Analysis Pipeline</vt:lpstr>
      <vt:lpstr>fMRI Analysis Pipeline #1 – Data Preperation</vt:lpstr>
      <vt:lpstr>fMRI Analysis Pipeline #2 – Preprocessing</vt:lpstr>
      <vt:lpstr>fMRI Analysis Pipeline #2 – Preprocessing</vt:lpstr>
      <vt:lpstr>fMRI Analysis Pipeline #3 – First-level Analysis</vt:lpstr>
      <vt:lpstr>fMRI Analysis Pipeline #4 – Second-level Analysis</vt:lpstr>
      <vt:lpstr>PowerPoint Presentation</vt:lpstr>
      <vt:lpstr>Brain Functional Connectivity </vt:lpstr>
      <vt:lpstr>Brain Functional Connectivity (CONN Toolbox) </vt:lpstr>
      <vt:lpstr>Brain Functional Connectivity (CONN Toolbox)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PTSD Subtyping </dc:title>
  <dc:creator>Ben-Zion, Ziv</dc:creator>
  <cp:lastModifiedBy>Ben-Zion, Ziv</cp:lastModifiedBy>
  <cp:revision>182</cp:revision>
  <dcterms:created xsi:type="dcterms:W3CDTF">2024-01-09T16:16:12Z</dcterms:created>
  <dcterms:modified xsi:type="dcterms:W3CDTF">2024-02-28T19:54:55Z</dcterms:modified>
</cp:coreProperties>
</file>